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6"/>
  </p:notesMasterIdLst>
  <p:handoutMasterIdLst>
    <p:handoutMasterId r:id="rId127"/>
  </p:handoutMasterIdLst>
  <p:sldIdLst>
    <p:sldId id="256" r:id="rId2"/>
    <p:sldId id="257" r:id="rId3"/>
    <p:sldId id="667" r:id="rId4"/>
    <p:sldId id="536" r:id="rId5"/>
    <p:sldId id="338" r:id="rId6"/>
    <p:sldId id="668" r:id="rId7"/>
    <p:sldId id="566" r:id="rId8"/>
    <p:sldId id="538" r:id="rId9"/>
    <p:sldId id="539" r:id="rId10"/>
    <p:sldId id="541" r:id="rId11"/>
    <p:sldId id="565" r:id="rId12"/>
    <p:sldId id="542" r:id="rId13"/>
    <p:sldId id="556" r:id="rId14"/>
    <p:sldId id="674" r:id="rId15"/>
    <p:sldId id="543" r:id="rId16"/>
    <p:sldId id="546" r:id="rId17"/>
    <p:sldId id="547" r:id="rId18"/>
    <p:sldId id="548" r:id="rId19"/>
    <p:sldId id="549" r:id="rId20"/>
    <p:sldId id="550" r:id="rId21"/>
    <p:sldId id="552" r:id="rId22"/>
    <p:sldId id="553" r:id="rId23"/>
    <p:sldId id="554" r:id="rId24"/>
    <p:sldId id="555" r:id="rId25"/>
    <p:sldId id="557" r:id="rId26"/>
    <p:sldId id="558" r:id="rId27"/>
    <p:sldId id="559" r:id="rId28"/>
    <p:sldId id="676" r:id="rId29"/>
    <p:sldId id="560" r:id="rId30"/>
    <p:sldId id="561" r:id="rId31"/>
    <p:sldId id="562" r:id="rId32"/>
    <p:sldId id="677" r:id="rId33"/>
    <p:sldId id="564" r:id="rId34"/>
    <p:sldId id="567" r:id="rId35"/>
    <p:sldId id="587" r:id="rId36"/>
    <p:sldId id="569" r:id="rId37"/>
    <p:sldId id="570" r:id="rId38"/>
    <p:sldId id="571" r:id="rId39"/>
    <p:sldId id="572" r:id="rId40"/>
    <p:sldId id="573" r:id="rId41"/>
    <p:sldId id="574" r:id="rId42"/>
    <p:sldId id="680" r:id="rId43"/>
    <p:sldId id="577" r:id="rId44"/>
    <p:sldId id="578" r:id="rId45"/>
    <p:sldId id="579" r:id="rId46"/>
    <p:sldId id="580" r:id="rId47"/>
    <p:sldId id="581" r:id="rId48"/>
    <p:sldId id="582" r:id="rId49"/>
    <p:sldId id="583" r:id="rId50"/>
    <p:sldId id="584" r:id="rId51"/>
    <p:sldId id="585" r:id="rId52"/>
    <p:sldId id="586" r:id="rId53"/>
    <p:sldId id="588" r:id="rId54"/>
    <p:sldId id="589" r:id="rId55"/>
    <p:sldId id="590" r:id="rId56"/>
    <p:sldId id="591" r:id="rId57"/>
    <p:sldId id="592" r:id="rId58"/>
    <p:sldId id="593" r:id="rId59"/>
    <p:sldId id="594" r:id="rId60"/>
    <p:sldId id="595" r:id="rId61"/>
    <p:sldId id="596" r:id="rId62"/>
    <p:sldId id="597" r:id="rId63"/>
    <p:sldId id="598" r:id="rId64"/>
    <p:sldId id="599" r:id="rId65"/>
    <p:sldId id="600" r:id="rId66"/>
    <p:sldId id="601" r:id="rId67"/>
    <p:sldId id="602" r:id="rId68"/>
    <p:sldId id="358" r:id="rId69"/>
    <p:sldId id="678" r:id="rId70"/>
    <p:sldId id="361" r:id="rId71"/>
    <p:sldId id="362" r:id="rId72"/>
    <p:sldId id="363" r:id="rId73"/>
    <p:sldId id="388" r:id="rId74"/>
    <p:sldId id="364" r:id="rId75"/>
    <p:sldId id="365" r:id="rId76"/>
    <p:sldId id="681" r:id="rId77"/>
    <p:sldId id="682" r:id="rId78"/>
    <p:sldId id="683" r:id="rId79"/>
    <p:sldId id="665" r:id="rId80"/>
    <p:sldId id="367" r:id="rId81"/>
    <p:sldId id="359" r:id="rId82"/>
    <p:sldId id="647" r:id="rId83"/>
    <p:sldId id="517" r:id="rId84"/>
    <p:sldId id="684" r:id="rId85"/>
    <p:sldId id="500" r:id="rId86"/>
    <p:sldId id="629" r:id="rId87"/>
    <p:sldId id="630" r:id="rId88"/>
    <p:sldId id="631" r:id="rId89"/>
    <p:sldId id="663" r:id="rId90"/>
    <p:sldId id="632" r:id="rId91"/>
    <p:sldId id="633" r:id="rId92"/>
    <p:sldId id="634" r:id="rId93"/>
    <p:sldId id="635" r:id="rId94"/>
    <p:sldId id="636" r:id="rId95"/>
    <p:sldId id="637" r:id="rId96"/>
    <p:sldId id="638" r:id="rId97"/>
    <p:sldId id="639" r:id="rId98"/>
    <p:sldId id="664" r:id="rId99"/>
    <p:sldId id="640" r:id="rId100"/>
    <p:sldId id="641" r:id="rId101"/>
    <p:sldId id="642" r:id="rId102"/>
    <p:sldId id="643" r:id="rId103"/>
    <p:sldId id="644" r:id="rId104"/>
    <p:sldId id="648" r:id="rId105"/>
    <p:sldId id="675" r:id="rId106"/>
    <p:sldId id="645" r:id="rId107"/>
    <p:sldId id="646" r:id="rId108"/>
    <p:sldId id="298" r:id="rId109"/>
    <p:sldId id="449" r:id="rId110"/>
    <p:sldId id="513" r:id="rId111"/>
    <p:sldId id="281" r:id="rId112"/>
    <p:sldId id="510" r:id="rId113"/>
    <p:sldId id="452" r:id="rId114"/>
    <p:sldId id="453" r:id="rId115"/>
    <p:sldId id="454" r:id="rId116"/>
    <p:sldId id="306" r:id="rId117"/>
    <p:sldId id="389" r:id="rId118"/>
    <p:sldId id="376" r:id="rId119"/>
    <p:sldId id="412" r:id="rId120"/>
    <p:sldId id="666" r:id="rId121"/>
    <p:sldId id="309" r:id="rId122"/>
    <p:sldId id="312" r:id="rId123"/>
    <p:sldId id="669" r:id="rId124"/>
    <p:sldId id="670"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Evancie" initials="JE"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609" autoAdjust="0"/>
    <p:restoredTop sz="95550" autoAdjust="0"/>
  </p:normalViewPr>
  <p:slideViewPr>
    <p:cSldViewPr snapToGrid="0" snapToObjects="1">
      <p:cViewPr varScale="1">
        <p:scale>
          <a:sx n="114" d="100"/>
          <a:sy n="114" d="100"/>
        </p:scale>
        <p:origin x="184" y="632"/>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43536"/>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notesMaster" Target="notesMasters/notesMaster1.xml"/><Relationship Id="rId127" Type="http://schemas.openxmlformats.org/officeDocument/2006/relationships/handoutMaster" Target="handoutMasters/handoutMaster1.xml"/><Relationship Id="rId128" Type="http://schemas.openxmlformats.org/officeDocument/2006/relationships/commentAuthors" Target="commentAuthors.xml"/><Relationship Id="rId12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viewProps" Target="viewProps.xml"/><Relationship Id="rId131" Type="http://schemas.openxmlformats.org/officeDocument/2006/relationships/theme" Target="theme/theme1.xml"/><Relationship Id="rId13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E41EEC-D563-E74C-9E6E-51B745F33E15}" type="datetime1">
              <a:rPr lang="en-US" smtClean="0"/>
              <a:t>10/17/16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391B1CF-BDE9-DA41-BDB0-AD81E3346D2D}" type="slidenum">
              <a:rPr lang="en-US" smtClean="0"/>
              <a:t>‹#›</a:t>
            </a:fld>
            <a:endParaRPr lang="en-US"/>
          </a:p>
        </p:txBody>
      </p:sp>
    </p:spTree>
    <p:extLst>
      <p:ext uri="{BB962C8B-B14F-4D97-AF65-F5344CB8AC3E}">
        <p14:creationId xmlns:p14="http://schemas.microsoft.com/office/powerpoint/2010/main" val="40241625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3D39C0-882B-6D4E-AB4E-3B8DF619436B}" type="datetime1">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A580E5-F360-D44B-A9AE-50F51EFF7FA9}" type="slidenum">
              <a:rPr lang="en-US" smtClean="0"/>
              <a:t>‹#›</a:t>
            </a:fld>
            <a:endParaRPr lang="en-US"/>
          </a:p>
        </p:txBody>
      </p:sp>
    </p:spTree>
    <p:extLst>
      <p:ext uri="{BB962C8B-B14F-4D97-AF65-F5344CB8AC3E}">
        <p14:creationId xmlns:p14="http://schemas.microsoft.com/office/powerpoint/2010/main" val="19688357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a:t>The overall goal of the class is to create a relevant and meaningful experience for the participants in how data analytics can help inform city operations.  The class is structured around roughly 50 minute sessions, with a 5 minute break around the 25 min mark and a 10 minute break before the hour.  Most sessions start with a group structured ideation exercise where they discuss a topic based on some seed questions, share their best ideas with the group on Post-It Notes, which I then curate and use for a facilitated discussion after they return from break.  That carries us through for 25mins until we take a 10 minute break and then start a new block.</a:t>
            </a:r>
          </a:p>
          <a:p>
            <a:endParaRPr lang="en-US" baseline="0" dirty="0"/>
          </a:p>
          <a:p>
            <a:r>
              <a:rPr lang="en-US" baseline="0" dirty="0"/>
              <a:t>The goals and key takeaways are presented at the beginning and end of each block so the participants know what will be covered and there will be facilitated discussion around the relevance of these goals and how well they were met.  The point is to have an ongoing check-in on the learning process and how well the goals are being achieved, as well as an overall assessment of how relevant the goals are to their own job and career interests.</a:t>
            </a:r>
          </a:p>
          <a:p>
            <a:endParaRPr lang="en-US" baseline="0" dirty="0"/>
          </a:p>
          <a:p>
            <a:r>
              <a:rPr lang="en-US" baseline="0" dirty="0"/>
              <a:t>There is a tentative timing on the slides, but no plan survives first encounter with a class.  The timing is such that each class ends around 4:30pm, with an hour lunch, providing plenty of slack when a block runs over. </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a:t>
            </a:fld>
            <a:endParaRPr lang="en-US"/>
          </a:p>
        </p:txBody>
      </p:sp>
    </p:spTree>
    <p:extLst>
      <p:ext uri="{BB962C8B-B14F-4D97-AF65-F5344CB8AC3E}">
        <p14:creationId xmlns:p14="http://schemas.microsoft.com/office/powerpoint/2010/main" val="3975194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36</a:t>
            </a:fld>
            <a:endParaRPr lang="en-US"/>
          </a:p>
        </p:txBody>
      </p:sp>
    </p:spTree>
    <p:extLst>
      <p:ext uri="{BB962C8B-B14F-4D97-AF65-F5344CB8AC3E}">
        <p14:creationId xmlns:p14="http://schemas.microsoft.com/office/powerpoint/2010/main" val="2046638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a:p>
            <a:r>
              <a:rPr lang="en-US" dirty="0"/>
              <a:t>This is by far</a:t>
            </a:r>
            <a:r>
              <a:rPr lang="en-US" baseline="0" dirty="0"/>
              <a:t> the easiest concern to overcome as technical solutions flow from accurate problem definition and understanding of the overall mission goal. It’s rare that no technology currently exists to meet the need once that need is clearly understood.</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37</a:t>
            </a:fld>
            <a:endParaRPr lang="en-US"/>
          </a:p>
        </p:txBody>
      </p:sp>
    </p:spTree>
    <p:extLst>
      <p:ext uri="{BB962C8B-B14F-4D97-AF65-F5344CB8AC3E}">
        <p14:creationId xmlns:p14="http://schemas.microsoft.com/office/powerpoint/2010/main" val="1416227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a:p>
            <a:r>
              <a:rPr lang="en-US" dirty="0"/>
              <a:t>The strategy here is to help understand the legal concerns and ensure due diligence</a:t>
            </a:r>
            <a:r>
              <a:rPr lang="en-US" baseline="0" dirty="0"/>
              <a:t> is performed around the legal and ethical issues in order to have the gray areas clearly understood by everyone. Often the legal concerns are much less important when the value of an approach is shown, either through a prototype or some test case that encourages the stakeholders to better define the necessary legal requirements. Often something has to be seen in order to be understood.</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38</a:t>
            </a:fld>
            <a:endParaRPr lang="en-US"/>
          </a:p>
        </p:txBody>
      </p:sp>
    </p:spTree>
    <p:extLst>
      <p:ext uri="{BB962C8B-B14F-4D97-AF65-F5344CB8AC3E}">
        <p14:creationId xmlns:p14="http://schemas.microsoft.com/office/powerpoint/2010/main" val="1150079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a:p>
            <a:r>
              <a:rPr lang="en-US" dirty="0"/>
              <a:t>Like with the legal concerns, these tend to flow from legitimate concerns about</a:t>
            </a:r>
            <a:r>
              <a:rPr lang="en-US" baseline="0" dirty="0"/>
              <a:t> the integrity of the mission and the organization as a whole.  As city agencies, failure is not an option as it is in private industry, so there is a necessary caution to all that we do, but that isn’t an excuse not to adapt and change over time, provided that change is validated through a careful attention to the needs, mission, and goal of the organization. Like with the legal concerns, the need is for something to be seen in order for the stakeholders to understand the opportunity. This best comes with the “low-hanging fruit” that easily shows value and establishes the benefit of a more analytical approach.</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40</a:t>
            </a:fld>
            <a:endParaRPr lang="en-US"/>
          </a:p>
        </p:txBody>
      </p:sp>
    </p:spTree>
    <p:extLst>
      <p:ext uri="{BB962C8B-B14F-4D97-AF65-F5344CB8AC3E}">
        <p14:creationId xmlns:p14="http://schemas.microsoft.com/office/powerpoint/2010/main" val="427271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a:p>
            <a:r>
              <a:rPr lang="en-US" dirty="0"/>
              <a:t>Often political concerns</a:t>
            </a:r>
            <a:r>
              <a:rPr lang="en-US" baseline="0" dirty="0"/>
              <a:t> can be vexing, but as public servants, we have a responsibility to how our organizations look to the public through the lens of the media, as well as to other stakeholders, both internal to the organization and to external stakeholders, such as other agencies, the Mayor’s Office, and other elected officials. This often means managing the perception as well as the substance of the analytical work we do. To do this, the risks must be understood and properly planned for. Often the political will to do something is gained through a pilot or other test case where the benefits can be readily seen and sufficient will can be mustered through a shared understanding of the positive outcome.</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41</a:t>
            </a:fld>
            <a:endParaRPr lang="en-US"/>
          </a:p>
        </p:txBody>
      </p:sp>
    </p:spTree>
    <p:extLst>
      <p:ext uri="{BB962C8B-B14F-4D97-AF65-F5344CB8AC3E}">
        <p14:creationId xmlns:p14="http://schemas.microsoft.com/office/powerpoint/2010/main" val="440414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a:p>
            <a:r>
              <a:rPr lang="en-US" dirty="0"/>
              <a:t>While</a:t>
            </a:r>
            <a:r>
              <a:rPr lang="en-US" baseline="0" dirty="0"/>
              <a:t> there are challenges, it’s important to understand the use of business analytics can dramatically increase how government operates, often for the better in many measureable ways.</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43</a:t>
            </a:fld>
            <a:endParaRPr lang="en-US"/>
          </a:p>
        </p:txBody>
      </p:sp>
    </p:spTree>
    <p:extLst>
      <p:ext uri="{BB962C8B-B14F-4D97-AF65-F5344CB8AC3E}">
        <p14:creationId xmlns:p14="http://schemas.microsoft.com/office/powerpoint/2010/main" val="168068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a:p>
            <a:r>
              <a:rPr lang="en-US" dirty="0"/>
              <a:t>While</a:t>
            </a:r>
            <a:r>
              <a:rPr lang="en-US" baseline="0" dirty="0"/>
              <a:t> there are challenges, it’s important to understand the use of business analytics can dramatically increase how government operates, often for the better in many measureable ways.</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44</a:t>
            </a:fld>
            <a:endParaRPr lang="en-US"/>
          </a:p>
        </p:txBody>
      </p:sp>
    </p:spTree>
    <p:extLst>
      <p:ext uri="{BB962C8B-B14F-4D97-AF65-F5344CB8AC3E}">
        <p14:creationId xmlns:p14="http://schemas.microsoft.com/office/powerpoint/2010/main" val="1624073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a:p>
            <a:r>
              <a:rPr lang="en-US" dirty="0"/>
              <a:t>While</a:t>
            </a:r>
            <a:r>
              <a:rPr lang="en-US" baseline="0" dirty="0"/>
              <a:t> there are challenges, it’s important to understand the use of business analytics can dramatically increase how government operates, often for the better in many measureable ways.</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46</a:t>
            </a:fld>
            <a:endParaRPr lang="en-US"/>
          </a:p>
        </p:txBody>
      </p:sp>
    </p:spTree>
    <p:extLst>
      <p:ext uri="{BB962C8B-B14F-4D97-AF65-F5344CB8AC3E}">
        <p14:creationId xmlns:p14="http://schemas.microsoft.com/office/powerpoint/2010/main" val="313970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10:00 – 10:25</a:t>
            </a:r>
          </a:p>
          <a:p>
            <a:endParaRPr lang="en-US" dirty="0"/>
          </a:p>
          <a:p>
            <a:r>
              <a:rPr lang="en-US" dirty="0"/>
              <a:t>Taking the goal of Universal Pre-K,</a:t>
            </a:r>
            <a:r>
              <a:rPr lang="en-US" baseline="0" dirty="0"/>
              <a:t> we’ll start with an exercise to break down the parts:</a:t>
            </a:r>
          </a:p>
          <a:p>
            <a:endParaRPr lang="en-US" baseline="0" dirty="0"/>
          </a:p>
          <a:p>
            <a:r>
              <a:rPr lang="en-US" baseline="0" dirty="0"/>
              <a:t>Capacity</a:t>
            </a:r>
          </a:p>
          <a:p>
            <a:r>
              <a:rPr lang="en-US" baseline="0" dirty="0"/>
              <a:t>Outreach</a:t>
            </a:r>
          </a:p>
          <a:p>
            <a:r>
              <a:rPr lang="en-US" baseline="0" dirty="0"/>
              <a:t>Enrollment</a:t>
            </a:r>
          </a:p>
          <a:p>
            <a:r>
              <a:rPr lang="en-US" baseline="0" dirty="0"/>
              <a:t>Monitoring/Evaluation</a:t>
            </a:r>
          </a:p>
          <a:p>
            <a:endParaRPr lang="en-US" baseline="0" dirty="0"/>
          </a:p>
          <a:p>
            <a:r>
              <a:rPr lang="en-US" baseline="0" dirty="0"/>
              <a:t>Each group take one of these topics and discuss what kind of analysis would be useful to the task, what concerns must be navigated, and how the management of the process can be best supported with data.</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49</a:t>
            </a:fld>
            <a:endParaRPr lang="en-US"/>
          </a:p>
        </p:txBody>
      </p:sp>
    </p:spTree>
    <p:extLst>
      <p:ext uri="{BB962C8B-B14F-4D97-AF65-F5344CB8AC3E}">
        <p14:creationId xmlns:p14="http://schemas.microsoft.com/office/powerpoint/2010/main" val="1590860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a:t>10:25 – 10:45</a:t>
            </a:r>
          </a:p>
          <a:p>
            <a:endParaRPr lang="en-US" baseline="0" dirty="0"/>
          </a:p>
          <a:p>
            <a:r>
              <a:rPr lang="en-US" baseline="0" dirty="0"/>
              <a:t>Each group presents their ideas around the part of the exercise they’ve been assigned and we discuss</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50</a:t>
            </a:fld>
            <a:endParaRPr lang="en-US"/>
          </a:p>
        </p:txBody>
      </p:sp>
    </p:spTree>
    <p:extLst>
      <p:ext uri="{BB962C8B-B14F-4D97-AF65-F5344CB8AC3E}">
        <p14:creationId xmlns:p14="http://schemas.microsoft.com/office/powerpoint/2010/main" val="99201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9:00 –</a:t>
            </a:r>
            <a:r>
              <a:rPr lang="en-US" baseline="0" dirty="0"/>
              <a:t> 9:05</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2</a:t>
            </a:fld>
            <a:endParaRPr lang="en-US"/>
          </a:p>
        </p:txBody>
      </p:sp>
    </p:spTree>
    <p:extLst>
      <p:ext uri="{BB962C8B-B14F-4D97-AF65-F5344CB8AC3E}">
        <p14:creationId xmlns:p14="http://schemas.microsoft.com/office/powerpoint/2010/main" val="12782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10:45 – 10:50</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comes from a project I worked on</a:t>
            </a:r>
            <a:r>
              <a:rPr lang="en-US" sz="1200" kern="1200" baseline="0" dirty="0">
                <a:solidFill>
                  <a:schemeClr val="tx1"/>
                </a:solidFill>
                <a:latin typeface="+mn-lt"/>
                <a:ea typeface="+mn-ea"/>
                <a:cs typeface="+mn-cs"/>
              </a:rPr>
              <a:t> looking at Universal Pre-Kindergarten in NYC.  </a:t>
            </a:r>
            <a:r>
              <a:rPr lang="en-US" sz="1200" kern="1200" dirty="0">
                <a:solidFill>
                  <a:schemeClr val="tx1"/>
                </a:solidFill>
                <a:latin typeface="+mn-lt"/>
                <a:ea typeface="+mn-ea"/>
                <a:cs typeface="+mn-cs"/>
              </a:rPr>
              <a:t>We mapped population data from the US Bureau of the Census 2012 American Community Survey (ACS) to the areas of NYC and compared this to the available capacity in NYCDOE’s Pre-Kindergarten program (2013-2014)</a:t>
            </a:r>
          </a:p>
        </p:txBody>
      </p:sp>
      <p:sp>
        <p:nvSpPr>
          <p:cNvPr id="4" name="Slide Number Placeholder 3"/>
          <p:cNvSpPr>
            <a:spLocks noGrp="1"/>
          </p:cNvSpPr>
          <p:nvPr>
            <p:ph type="sldNum" sz="quarter" idx="10"/>
          </p:nvPr>
        </p:nvSpPr>
        <p:spPr/>
        <p:txBody>
          <a:bodyPr/>
          <a:lstStyle/>
          <a:p>
            <a:fld id="{21A580E5-F360-D44B-A9AE-50F51EFF7FA9}" type="slidenum">
              <a:rPr lang="en-US" smtClean="0"/>
              <a:t>51</a:t>
            </a:fld>
            <a:endParaRPr lang="en-US"/>
          </a:p>
        </p:txBody>
      </p:sp>
    </p:spTree>
    <p:extLst>
      <p:ext uri="{BB962C8B-B14F-4D97-AF65-F5344CB8AC3E}">
        <p14:creationId xmlns:p14="http://schemas.microsoft.com/office/powerpoint/2010/main" val="326676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10:45 – 10:50</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visualization represents the current measure of underserved areas across the city based on our algorithm. The boundaries represent NYC school district boundaries. The red areas represent highly underserved areas; green areas represent well-served areas. The areas with no children to begin with are transparent</a:t>
            </a:r>
          </a:p>
          <a:p>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52</a:t>
            </a:fld>
            <a:endParaRPr lang="en-US"/>
          </a:p>
        </p:txBody>
      </p:sp>
    </p:spTree>
    <p:extLst>
      <p:ext uri="{BB962C8B-B14F-4D97-AF65-F5344CB8AC3E}">
        <p14:creationId xmlns:p14="http://schemas.microsoft.com/office/powerpoint/2010/main" val="761325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11:50 – 12:00</a:t>
            </a:r>
          </a:p>
          <a:p>
            <a:endParaRPr lang="en-US" dirty="0"/>
          </a:p>
          <a:p>
            <a:r>
              <a:rPr lang="en-US" dirty="0"/>
              <a:t>The intention is to bring everyone</a:t>
            </a:r>
            <a:r>
              <a:rPr lang="en-US" baseline="0" dirty="0"/>
              <a:t> back to our initial goals and review what we’ve covered in the class.  What did you find interesting, useful, or provocative?  Also to gauge the level of engagement and get a sense of what was missed and needs to be covered in the next session.</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65</a:t>
            </a:fld>
            <a:endParaRPr lang="en-US"/>
          </a:p>
        </p:txBody>
      </p:sp>
    </p:spTree>
    <p:extLst>
      <p:ext uri="{BB962C8B-B14F-4D97-AF65-F5344CB8AC3E}">
        <p14:creationId xmlns:p14="http://schemas.microsoft.com/office/powerpoint/2010/main" val="4773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12:00</a:t>
            </a:r>
            <a:r>
              <a:rPr lang="en-US" baseline="0" dirty="0"/>
              <a:t> – 1:00</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66</a:t>
            </a:fld>
            <a:endParaRPr lang="en-US"/>
          </a:p>
        </p:txBody>
      </p:sp>
    </p:spTree>
    <p:extLst>
      <p:ext uri="{BB962C8B-B14F-4D97-AF65-F5344CB8AC3E}">
        <p14:creationId xmlns:p14="http://schemas.microsoft.com/office/powerpoint/2010/main" val="856174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1:00</a:t>
            </a:r>
          </a:p>
        </p:txBody>
      </p:sp>
      <p:sp>
        <p:nvSpPr>
          <p:cNvPr id="4" name="Slide Number Placeholder 3"/>
          <p:cNvSpPr>
            <a:spLocks noGrp="1"/>
          </p:cNvSpPr>
          <p:nvPr>
            <p:ph type="sldNum" sz="quarter" idx="10"/>
          </p:nvPr>
        </p:nvSpPr>
        <p:spPr/>
        <p:txBody>
          <a:bodyPr/>
          <a:lstStyle/>
          <a:p>
            <a:fld id="{21A580E5-F360-D44B-A9AE-50F51EFF7FA9}" type="slidenum">
              <a:rPr lang="en-US" smtClean="0"/>
              <a:t>67</a:t>
            </a:fld>
            <a:endParaRPr lang="en-US"/>
          </a:p>
        </p:txBody>
      </p:sp>
    </p:spTree>
    <p:extLst>
      <p:ext uri="{BB962C8B-B14F-4D97-AF65-F5344CB8AC3E}">
        <p14:creationId xmlns:p14="http://schemas.microsoft.com/office/powerpoint/2010/main" val="1611201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1:05</a:t>
            </a:r>
            <a:r>
              <a:rPr lang="en-US" baseline="0" dirty="0"/>
              <a:t> – 1:20</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68</a:t>
            </a:fld>
            <a:endParaRPr lang="en-US"/>
          </a:p>
        </p:txBody>
      </p:sp>
    </p:spTree>
    <p:extLst>
      <p:ext uri="{BB962C8B-B14F-4D97-AF65-F5344CB8AC3E}">
        <p14:creationId xmlns:p14="http://schemas.microsoft.com/office/powerpoint/2010/main" val="915072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1:05</a:t>
            </a:r>
            <a:r>
              <a:rPr lang="en-US" baseline="0" dirty="0"/>
              <a:t> – 1:20</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70</a:t>
            </a:fld>
            <a:endParaRPr lang="en-US"/>
          </a:p>
        </p:txBody>
      </p:sp>
    </p:spTree>
    <p:extLst>
      <p:ext uri="{BB962C8B-B14F-4D97-AF65-F5344CB8AC3E}">
        <p14:creationId xmlns:p14="http://schemas.microsoft.com/office/powerpoint/2010/main" val="192846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1:05</a:t>
            </a:r>
            <a:r>
              <a:rPr lang="en-US" baseline="0" dirty="0"/>
              <a:t> – 1:20</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71</a:t>
            </a:fld>
            <a:endParaRPr lang="en-US"/>
          </a:p>
        </p:txBody>
      </p:sp>
    </p:spTree>
    <p:extLst>
      <p:ext uri="{BB962C8B-B14F-4D97-AF65-F5344CB8AC3E}">
        <p14:creationId xmlns:p14="http://schemas.microsoft.com/office/powerpoint/2010/main" val="2590876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1:05</a:t>
            </a:r>
            <a:r>
              <a:rPr lang="en-US" baseline="0" dirty="0"/>
              <a:t> – 1:20</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72</a:t>
            </a:fld>
            <a:endParaRPr lang="en-US"/>
          </a:p>
        </p:txBody>
      </p:sp>
    </p:spTree>
    <p:extLst>
      <p:ext uri="{BB962C8B-B14F-4D97-AF65-F5344CB8AC3E}">
        <p14:creationId xmlns:p14="http://schemas.microsoft.com/office/powerpoint/2010/main" val="2957221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1:05</a:t>
            </a:r>
            <a:r>
              <a:rPr lang="en-US" baseline="0" dirty="0"/>
              <a:t> – 1:20</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74</a:t>
            </a:fld>
            <a:endParaRPr lang="en-US"/>
          </a:p>
        </p:txBody>
      </p:sp>
    </p:spTree>
    <p:extLst>
      <p:ext uri="{BB962C8B-B14F-4D97-AF65-F5344CB8AC3E}">
        <p14:creationId xmlns:p14="http://schemas.microsoft.com/office/powerpoint/2010/main" val="1471462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9:05 – 9:15</a:t>
            </a:r>
          </a:p>
          <a:p>
            <a:endParaRPr lang="en-US" dirty="0"/>
          </a:p>
          <a:p>
            <a:r>
              <a:rPr lang="en-US" dirty="0"/>
              <a:t>Introduce</a:t>
            </a:r>
            <a:r>
              <a:rPr lang="en-US" baseline="0" dirty="0"/>
              <a:t> myself to the class, my background and experience.  </a:t>
            </a:r>
          </a:p>
        </p:txBody>
      </p:sp>
      <p:sp>
        <p:nvSpPr>
          <p:cNvPr id="4" name="Slide Number Placeholder 3"/>
          <p:cNvSpPr>
            <a:spLocks noGrp="1"/>
          </p:cNvSpPr>
          <p:nvPr>
            <p:ph type="sldNum" sz="quarter" idx="10"/>
          </p:nvPr>
        </p:nvSpPr>
        <p:spPr/>
        <p:txBody>
          <a:bodyPr/>
          <a:lstStyle/>
          <a:p>
            <a:fld id="{21A580E5-F360-D44B-A9AE-50F51EFF7FA9}" type="slidenum">
              <a:rPr lang="en-US" smtClean="0"/>
              <a:t>4</a:t>
            </a:fld>
            <a:endParaRPr lang="en-US"/>
          </a:p>
        </p:txBody>
      </p:sp>
    </p:spTree>
    <p:extLst>
      <p:ext uri="{BB962C8B-B14F-4D97-AF65-F5344CB8AC3E}">
        <p14:creationId xmlns:p14="http://schemas.microsoft.com/office/powerpoint/2010/main" val="505142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1:05</a:t>
            </a:r>
            <a:r>
              <a:rPr lang="en-US" baseline="0" dirty="0"/>
              <a:t> – 1:20</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75</a:t>
            </a:fld>
            <a:endParaRPr lang="en-US"/>
          </a:p>
        </p:txBody>
      </p:sp>
    </p:spTree>
    <p:extLst>
      <p:ext uri="{BB962C8B-B14F-4D97-AF65-F5344CB8AC3E}">
        <p14:creationId xmlns:p14="http://schemas.microsoft.com/office/powerpoint/2010/main" val="3947705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2302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endParaRPr/>
          </a:p>
        </p:txBody>
      </p:sp>
    </p:spTree>
    <p:extLst>
      <p:ext uri="{BB962C8B-B14F-4D97-AF65-F5344CB8AC3E}">
        <p14:creationId xmlns:p14="http://schemas.microsoft.com/office/powerpoint/2010/main" val="2757210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9531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1:05</a:t>
            </a:r>
            <a:r>
              <a:rPr lang="en-US" baseline="0" dirty="0"/>
              <a:t> – 1:20</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80</a:t>
            </a:fld>
            <a:endParaRPr lang="en-US"/>
          </a:p>
        </p:txBody>
      </p:sp>
    </p:spTree>
    <p:extLst>
      <p:ext uri="{BB962C8B-B14F-4D97-AF65-F5344CB8AC3E}">
        <p14:creationId xmlns:p14="http://schemas.microsoft.com/office/powerpoint/2010/main" val="2204520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1:05</a:t>
            </a:r>
            <a:r>
              <a:rPr lang="en-US" baseline="0" dirty="0"/>
              <a:t> – 1:20</a:t>
            </a:r>
            <a:endParaRPr lang="en-US" dirty="0"/>
          </a:p>
          <a:p>
            <a:endParaRPr lang="en-US" dirty="0"/>
          </a:p>
          <a:p>
            <a:r>
              <a:rPr lang="en-US" dirty="0"/>
              <a:t>Visualization of collision</a:t>
            </a:r>
            <a:r>
              <a:rPr lang="en-US" baseline="0" dirty="0"/>
              <a:t> data from NYPD as part of Vision Zero. </a:t>
            </a:r>
            <a:r>
              <a:rPr lang="en-US" dirty="0"/>
              <a:t>Source:</a:t>
            </a:r>
            <a:r>
              <a:rPr lang="en-US" baseline="0" dirty="0"/>
              <a:t> http://</a:t>
            </a:r>
            <a:r>
              <a:rPr lang="en-US" baseline="0" dirty="0" err="1"/>
              <a:t>nyc.pediacities.com</a:t>
            </a:r>
            <a:r>
              <a:rPr lang="en-US" baseline="0" dirty="0"/>
              <a:t>/</a:t>
            </a:r>
            <a:r>
              <a:rPr lang="en-US" baseline="0" dirty="0" err="1"/>
              <a:t>fsmaps</a:t>
            </a:r>
            <a:r>
              <a:rPr lang="en-US" baseline="0" dirty="0"/>
              <a:t>/</a:t>
            </a:r>
            <a:r>
              <a:rPr lang="en-US" baseline="0" dirty="0" err="1"/>
              <a:t>VisionZero</a:t>
            </a:r>
            <a:r>
              <a:rPr lang="en-US" baseline="0" dirty="0"/>
              <a:t>/</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81</a:t>
            </a:fld>
            <a:endParaRPr lang="en-US"/>
          </a:p>
        </p:txBody>
      </p:sp>
    </p:spTree>
    <p:extLst>
      <p:ext uri="{BB962C8B-B14F-4D97-AF65-F5344CB8AC3E}">
        <p14:creationId xmlns:p14="http://schemas.microsoft.com/office/powerpoint/2010/main" val="234718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PDFs</a:t>
            </a:r>
            <a:r>
              <a:rPr lang="en-US" baseline="0" dirty="0"/>
              <a:t> are where data goes to die. Machine readable. </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86</a:t>
            </a:fld>
            <a:endParaRPr lang="en-US"/>
          </a:p>
        </p:txBody>
      </p:sp>
    </p:spTree>
    <p:extLst>
      <p:ext uri="{BB962C8B-B14F-4D97-AF65-F5344CB8AC3E}">
        <p14:creationId xmlns:p14="http://schemas.microsoft.com/office/powerpoint/2010/main" val="1030089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3:40 – 3:50</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point is to show the wealth of data available online.  More data comes online all the time and it’s worth checking for data with these sources. The POC for the NYC Open Data portal is MODA.  They help work out issues, as well as field data requests.</a:t>
            </a:r>
            <a:endParaRPr lang="en-US" dirty="0"/>
          </a:p>
          <a:p>
            <a:endParaRPr lang="en-US" dirty="0"/>
          </a:p>
          <a:p>
            <a:r>
              <a:rPr lang="en-US" dirty="0"/>
              <a:t>This</a:t>
            </a:r>
            <a:r>
              <a:rPr lang="en-US" baseline="0" dirty="0"/>
              <a:t> is an unscripted demonstration of data sets available on:</a:t>
            </a:r>
          </a:p>
          <a:p>
            <a:r>
              <a:rPr lang="en-US" baseline="0" dirty="0"/>
              <a:t>-NYC open data portal (https://</a:t>
            </a:r>
            <a:r>
              <a:rPr lang="en-US" baseline="0" dirty="0" err="1"/>
              <a:t>nycopendata.socrata.com</a:t>
            </a:r>
            <a:r>
              <a:rPr lang="en-US" baseline="0" dirty="0"/>
              <a:t>/)</a:t>
            </a:r>
          </a:p>
          <a:p>
            <a:r>
              <a:rPr lang="en-US" baseline="0" dirty="0"/>
              <a:t>-NYC DCP Bytes of the Big Apple (http://</a:t>
            </a:r>
            <a:r>
              <a:rPr lang="en-US" baseline="0" dirty="0" err="1"/>
              <a:t>www.nyc.gov</a:t>
            </a:r>
            <a:r>
              <a:rPr lang="en-US" baseline="0" dirty="0"/>
              <a:t>/html/</a:t>
            </a:r>
            <a:r>
              <a:rPr lang="en-US" baseline="0" dirty="0" err="1"/>
              <a:t>dcp</a:t>
            </a:r>
            <a:r>
              <a:rPr lang="en-US" baseline="0" dirty="0"/>
              <a:t>/html/bytes/</a:t>
            </a:r>
            <a:r>
              <a:rPr lang="en-US" baseline="0" dirty="0" err="1"/>
              <a:t>applbyte.shtml</a:t>
            </a:r>
            <a:r>
              <a:rPr lang="en-US" baseline="0" dirty="0"/>
              <a:t>)</a:t>
            </a:r>
          </a:p>
          <a:p>
            <a:r>
              <a:rPr lang="en-US" baseline="0" dirty="0"/>
              <a:t>-NYS open data portal (https://</a:t>
            </a:r>
            <a:r>
              <a:rPr lang="en-US" baseline="0" dirty="0" err="1"/>
              <a:t>data.ny.gov</a:t>
            </a:r>
            <a:r>
              <a:rPr lang="en-US" baseline="0" dirty="0"/>
              <a:t>/)</a:t>
            </a:r>
          </a:p>
          <a:p>
            <a:r>
              <a:rPr lang="en-US" dirty="0"/>
              <a:t>-US</a:t>
            </a:r>
            <a:r>
              <a:rPr lang="en-US" baseline="0" dirty="0"/>
              <a:t> Government open data portal (http://</a:t>
            </a:r>
            <a:r>
              <a:rPr lang="en-US" baseline="0" dirty="0" err="1"/>
              <a:t>www.data.gov</a:t>
            </a:r>
            <a:r>
              <a:rPr lang="en-US" baseline="0" dirty="0"/>
              <a:t>/)</a:t>
            </a:r>
          </a:p>
          <a:p>
            <a:r>
              <a:rPr lang="en-US" baseline="0" dirty="0"/>
              <a:t>-Seattle (https://</a:t>
            </a:r>
            <a:r>
              <a:rPr lang="en-US" baseline="0" dirty="0" err="1"/>
              <a:t>data.seattle.gov</a:t>
            </a:r>
            <a:r>
              <a:rPr lang="en-US" baseline="0" dirty="0"/>
              <a:t>/)</a:t>
            </a:r>
          </a:p>
          <a:p>
            <a:r>
              <a:rPr lang="en-US" baseline="0" dirty="0"/>
              <a:t>-Chicago (https://</a:t>
            </a:r>
            <a:r>
              <a:rPr lang="en-US" baseline="0" dirty="0" err="1"/>
              <a:t>data.cityofchicago.org</a:t>
            </a:r>
            <a:r>
              <a:rPr lang="en-US" baseline="0" dirty="0"/>
              <a:t>/)</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102</a:t>
            </a:fld>
            <a:endParaRPr lang="en-US"/>
          </a:p>
        </p:txBody>
      </p:sp>
    </p:spTree>
    <p:extLst>
      <p:ext uri="{BB962C8B-B14F-4D97-AF65-F5344CB8AC3E}">
        <p14:creationId xmlns:p14="http://schemas.microsoft.com/office/powerpoint/2010/main" val="1940872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2:50</a:t>
            </a:r>
            <a:r>
              <a:rPr lang="en-US" baseline="0" dirty="0"/>
              <a:t> – 3:00</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104</a:t>
            </a:fld>
            <a:endParaRPr lang="en-US"/>
          </a:p>
        </p:txBody>
      </p:sp>
    </p:spTree>
    <p:extLst>
      <p:ext uri="{BB962C8B-B14F-4D97-AF65-F5344CB8AC3E}">
        <p14:creationId xmlns:p14="http://schemas.microsoft.com/office/powerpoint/2010/main" val="1505114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9:21</a:t>
            </a:r>
          </a:p>
          <a:p>
            <a:endParaRPr lang="en-US" dirty="0"/>
          </a:p>
          <a:p>
            <a:r>
              <a:rPr lang="en-US" dirty="0"/>
              <a:t>The multiple</a:t>
            </a:r>
            <a:r>
              <a:rPr lang="en-US" baseline="0" dirty="0"/>
              <a:t> ways buildings are represented in data to see the diversity of data available and how different systems will “see” things</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105</a:t>
            </a:fld>
            <a:endParaRPr lang="en-US"/>
          </a:p>
        </p:txBody>
      </p:sp>
    </p:spTree>
    <p:extLst>
      <p:ext uri="{BB962C8B-B14F-4D97-AF65-F5344CB8AC3E}">
        <p14:creationId xmlns:p14="http://schemas.microsoft.com/office/powerpoint/2010/main" val="1613965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9:18</a:t>
            </a:r>
          </a:p>
        </p:txBody>
      </p:sp>
      <p:sp>
        <p:nvSpPr>
          <p:cNvPr id="4" name="Slide Number Placeholder 3"/>
          <p:cNvSpPr>
            <a:spLocks noGrp="1"/>
          </p:cNvSpPr>
          <p:nvPr>
            <p:ph type="sldNum" sz="quarter" idx="10"/>
          </p:nvPr>
        </p:nvSpPr>
        <p:spPr/>
        <p:txBody>
          <a:bodyPr/>
          <a:lstStyle/>
          <a:p>
            <a:fld id="{21A580E5-F360-D44B-A9AE-50F51EFF7FA9}" type="slidenum">
              <a:rPr lang="en-US" smtClean="0"/>
              <a:t>5</a:t>
            </a:fld>
            <a:endParaRPr lang="en-US"/>
          </a:p>
        </p:txBody>
      </p:sp>
    </p:spTree>
    <p:extLst>
      <p:ext uri="{BB962C8B-B14F-4D97-AF65-F5344CB8AC3E}">
        <p14:creationId xmlns:p14="http://schemas.microsoft.com/office/powerpoint/2010/main" val="1943316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2:50</a:t>
            </a:r>
            <a:r>
              <a:rPr lang="en-US" baseline="0" dirty="0"/>
              <a:t> – 3:00</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108</a:t>
            </a:fld>
            <a:endParaRPr lang="en-US"/>
          </a:p>
        </p:txBody>
      </p:sp>
    </p:spTree>
    <p:extLst>
      <p:ext uri="{BB962C8B-B14F-4D97-AF65-F5344CB8AC3E}">
        <p14:creationId xmlns:p14="http://schemas.microsoft.com/office/powerpoint/2010/main" val="3650550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2:00 – 2:15</a:t>
            </a:r>
          </a:p>
          <a:p>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109</a:t>
            </a:fld>
            <a:endParaRPr lang="en-US"/>
          </a:p>
        </p:txBody>
      </p:sp>
    </p:spTree>
    <p:extLst>
      <p:ext uri="{BB962C8B-B14F-4D97-AF65-F5344CB8AC3E}">
        <p14:creationId xmlns:p14="http://schemas.microsoft.com/office/powerpoint/2010/main" val="1199619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2:00 – 2:15</a:t>
            </a:r>
          </a:p>
          <a:p>
            <a:endParaRPr lang="en-US" dirty="0"/>
          </a:p>
          <a:p>
            <a:r>
              <a:rPr lang="en-US" dirty="0"/>
              <a:t>This is</a:t>
            </a:r>
            <a:r>
              <a:rPr lang="en-US" baseline="0" dirty="0"/>
              <a:t> an exercise in using data to answer specific questions.  The idea is to use a real dataset (311 noise complaints) and answer some specific questions that relate to operational questions of interest.  The emphasis is on practicing and extending everyone’s skills with Excel to perform basic analysis.  While the goal isn’t to create a finished presentation, the hope is that you learn how to communicate analytical findings in a meaningful way to those who haven’t looked at the data, no matter how sophisticated your analysis.</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110</a:t>
            </a:fld>
            <a:endParaRPr lang="en-US"/>
          </a:p>
        </p:txBody>
      </p:sp>
    </p:spTree>
    <p:extLst>
      <p:ext uri="{BB962C8B-B14F-4D97-AF65-F5344CB8AC3E}">
        <p14:creationId xmlns:p14="http://schemas.microsoft.com/office/powerpoint/2010/main" val="11996191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2:15 – 2:30</a:t>
            </a:r>
          </a:p>
          <a:p>
            <a:endParaRPr lang="en-US" dirty="0"/>
          </a:p>
          <a:p>
            <a:r>
              <a:rPr lang="en-US" dirty="0"/>
              <a:t>Group presentations of about 5 </a:t>
            </a:r>
            <a:r>
              <a:rPr lang="en-US" dirty="0" err="1"/>
              <a:t>mins</a:t>
            </a:r>
            <a:r>
              <a:rPr lang="en-US" dirty="0"/>
              <a:t> per group showcasing their findings</a:t>
            </a:r>
          </a:p>
        </p:txBody>
      </p:sp>
      <p:sp>
        <p:nvSpPr>
          <p:cNvPr id="4" name="Slide Number Placeholder 3"/>
          <p:cNvSpPr>
            <a:spLocks noGrp="1"/>
          </p:cNvSpPr>
          <p:nvPr>
            <p:ph type="sldNum" sz="quarter" idx="10"/>
          </p:nvPr>
        </p:nvSpPr>
        <p:spPr/>
        <p:txBody>
          <a:bodyPr/>
          <a:lstStyle/>
          <a:p>
            <a:fld id="{21A580E5-F360-D44B-A9AE-50F51EFF7FA9}" type="slidenum">
              <a:rPr lang="en-US" smtClean="0"/>
              <a:t>111</a:t>
            </a:fld>
            <a:endParaRPr lang="en-US"/>
          </a:p>
        </p:txBody>
      </p:sp>
    </p:spTree>
    <p:extLst>
      <p:ext uri="{BB962C8B-B14F-4D97-AF65-F5344CB8AC3E}">
        <p14:creationId xmlns:p14="http://schemas.microsoft.com/office/powerpoint/2010/main" val="20298766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3:50pm – 4:10pm</a:t>
            </a:r>
          </a:p>
          <a:p>
            <a:endParaRPr lang="en-US" dirty="0"/>
          </a:p>
          <a:p>
            <a:r>
              <a:rPr lang="en-US" dirty="0"/>
              <a:t>A chance to introduce the resources available for data analysis</a:t>
            </a:r>
            <a:r>
              <a:rPr lang="en-US" baseline="0" dirty="0"/>
              <a:t> inside and outside the city, including some of the challenges leveraging those resources</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113</a:t>
            </a:fld>
            <a:endParaRPr lang="en-US"/>
          </a:p>
        </p:txBody>
      </p:sp>
    </p:spTree>
    <p:extLst>
      <p:ext uri="{BB962C8B-B14F-4D97-AF65-F5344CB8AC3E}">
        <p14:creationId xmlns:p14="http://schemas.microsoft.com/office/powerpoint/2010/main" val="2618016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3:50pm – 4:10pm</a:t>
            </a:r>
          </a:p>
          <a:p>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114</a:t>
            </a:fld>
            <a:endParaRPr lang="en-US"/>
          </a:p>
        </p:txBody>
      </p:sp>
    </p:spTree>
    <p:extLst>
      <p:ext uri="{BB962C8B-B14F-4D97-AF65-F5344CB8AC3E}">
        <p14:creationId xmlns:p14="http://schemas.microsoft.com/office/powerpoint/2010/main" val="3059384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3:50pm – 4:10pm</a:t>
            </a:r>
          </a:p>
          <a:p>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115</a:t>
            </a:fld>
            <a:endParaRPr lang="en-US"/>
          </a:p>
        </p:txBody>
      </p:sp>
    </p:spTree>
    <p:extLst>
      <p:ext uri="{BB962C8B-B14F-4D97-AF65-F5344CB8AC3E}">
        <p14:creationId xmlns:p14="http://schemas.microsoft.com/office/powerpoint/2010/main" val="16441861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4:10pm – 4:20pm</a:t>
            </a:r>
          </a:p>
        </p:txBody>
      </p:sp>
      <p:sp>
        <p:nvSpPr>
          <p:cNvPr id="4" name="Slide Number Placeholder 3"/>
          <p:cNvSpPr>
            <a:spLocks noGrp="1"/>
          </p:cNvSpPr>
          <p:nvPr>
            <p:ph type="sldNum" sz="quarter" idx="10"/>
          </p:nvPr>
        </p:nvSpPr>
        <p:spPr/>
        <p:txBody>
          <a:bodyPr/>
          <a:lstStyle/>
          <a:p>
            <a:fld id="{21A580E5-F360-D44B-A9AE-50F51EFF7FA9}" type="slidenum">
              <a:rPr lang="en-US" smtClean="0"/>
              <a:t>116</a:t>
            </a:fld>
            <a:endParaRPr lang="en-US"/>
          </a:p>
        </p:txBody>
      </p:sp>
    </p:spTree>
    <p:extLst>
      <p:ext uri="{BB962C8B-B14F-4D97-AF65-F5344CB8AC3E}">
        <p14:creationId xmlns:p14="http://schemas.microsoft.com/office/powerpoint/2010/main" val="2655489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4:10pm – 4:20pm</a:t>
            </a:r>
          </a:p>
        </p:txBody>
      </p:sp>
      <p:sp>
        <p:nvSpPr>
          <p:cNvPr id="4" name="Slide Number Placeholder 3"/>
          <p:cNvSpPr>
            <a:spLocks noGrp="1"/>
          </p:cNvSpPr>
          <p:nvPr>
            <p:ph type="sldNum" sz="quarter" idx="10"/>
          </p:nvPr>
        </p:nvSpPr>
        <p:spPr/>
        <p:txBody>
          <a:bodyPr/>
          <a:lstStyle/>
          <a:p>
            <a:fld id="{21A580E5-F360-D44B-A9AE-50F51EFF7FA9}" type="slidenum">
              <a:rPr lang="en-US" smtClean="0"/>
              <a:t>117</a:t>
            </a:fld>
            <a:endParaRPr lang="en-US"/>
          </a:p>
        </p:txBody>
      </p:sp>
    </p:spTree>
    <p:extLst>
      <p:ext uri="{BB962C8B-B14F-4D97-AF65-F5344CB8AC3E}">
        <p14:creationId xmlns:p14="http://schemas.microsoft.com/office/powerpoint/2010/main" val="3515920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2:01</a:t>
            </a:r>
          </a:p>
          <a:p>
            <a:r>
              <a:rPr lang="en-US" dirty="0"/>
              <a:t>A reminder</a:t>
            </a:r>
            <a:r>
              <a:rPr lang="en-US" baseline="0" dirty="0"/>
              <a:t> that most technical questions you have can be solved by reaching out online to various forums and blogs for what you’re looking for.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118</a:t>
            </a:fld>
            <a:endParaRPr lang="en-US"/>
          </a:p>
        </p:txBody>
      </p:sp>
    </p:spTree>
    <p:extLst>
      <p:ext uri="{BB962C8B-B14F-4D97-AF65-F5344CB8AC3E}">
        <p14:creationId xmlns:p14="http://schemas.microsoft.com/office/powerpoint/2010/main" val="1396204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21</a:t>
            </a:fld>
            <a:endParaRPr lang="en-US"/>
          </a:p>
        </p:txBody>
      </p:sp>
    </p:spTree>
    <p:extLst>
      <p:ext uri="{BB962C8B-B14F-4D97-AF65-F5344CB8AC3E}">
        <p14:creationId xmlns:p14="http://schemas.microsoft.com/office/powerpoint/2010/main" val="9859927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4:20pm – 4:30pm</a:t>
            </a:r>
          </a:p>
        </p:txBody>
      </p:sp>
      <p:sp>
        <p:nvSpPr>
          <p:cNvPr id="4" name="Slide Number Placeholder 3"/>
          <p:cNvSpPr>
            <a:spLocks noGrp="1"/>
          </p:cNvSpPr>
          <p:nvPr>
            <p:ph type="sldNum" sz="quarter" idx="10"/>
          </p:nvPr>
        </p:nvSpPr>
        <p:spPr/>
        <p:txBody>
          <a:bodyPr/>
          <a:lstStyle/>
          <a:p>
            <a:fld id="{21A580E5-F360-D44B-A9AE-50F51EFF7FA9}" type="slidenum">
              <a:rPr lang="en-US" smtClean="0"/>
              <a:t>121</a:t>
            </a:fld>
            <a:endParaRPr lang="en-US"/>
          </a:p>
        </p:txBody>
      </p:sp>
    </p:spTree>
    <p:extLst>
      <p:ext uri="{BB962C8B-B14F-4D97-AF65-F5344CB8AC3E}">
        <p14:creationId xmlns:p14="http://schemas.microsoft.com/office/powerpoint/2010/main" val="2896007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4:30 Dismissal</a:t>
            </a:r>
          </a:p>
        </p:txBody>
      </p:sp>
      <p:sp>
        <p:nvSpPr>
          <p:cNvPr id="4" name="Slide Number Placeholder 3"/>
          <p:cNvSpPr>
            <a:spLocks noGrp="1"/>
          </p:cNvSpPr>
          <p:nvPr>
            <p:ph type="sldNum" sz="quarter" idx="10"/>
          </p:nvPr>
        </p:nvSpPr>
        <p:spPr/>
        <p:txBody>
          <a:bodyPr/>
          <a:lstStyle/>
          <a:p>
            <a:fld id="{21A580E5-F360-D44B-A9AE-50F51EFF7FA9}" type="slidenum">
              <a:rPr lang="en-US" smtClean="0"/>
              <a:t>122</a:t>
            </a:fld>
            <a:endParaRPr lang="en-US"/>
          </a:p>
        </p:txBody>
      </p:sp>
    </p:spTree>
    <p:extLst>
      <p:ext uri="{BB962C8B-B14F-4D97-AF65-F5344CB8AC3E}">
        <p14:creationId xmlns:p14="http://schemas.microsoft.com/office/powerpoint/2010/main" val="39836849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4:10pm – 4:20pm</a:t>
            </a:r>
          </a:p>
          <a:p>
            <a:endParaRPr lang="en-US" dirty="0"/>
          </a:p>
          <a:p>
            <a:r>
              <a:rPr lang="en-US" dirty="0"/>
              <a:t>These</a:t>
            </a:r>
            <a:r>
              <a:rPr lang="en-US" baseline="0" dirty="0"/>
              <a:t> are the overall goals for the day and a half session.  The point is to let them know what we’ll be covering with the intention of revisiting these with the class to make sure these are relevant to what they’d like to learn and that we’re fulfilling these throughout the course.</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123</a:t>
            </a:fld>
            <a:endParaRPr lang="en-US"/>
          </a:p>
        </p:txBody>
      </p:sp>
    </p:spTree>
    <p:extLst>
      <p:ext uri="{BB962C8B-B14F-4D97-AF65-F5344CB8AC3E}">
        <p14:creationId xmlns:p14="http://schemas.microsoft.com/office/powerpoint/2010/main" val="6828484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4:10 – 4:20</a:t>
            </a:r>
          </a:p>
          <a:p>
            <a:endParaRPr lang="en-US" dirty="0"/>
          </a:p>
          <a:p>
            <a:r>
              <a:rPr lang="en-US" dirty="0"/>
              <a:t>You already know these things but through this course, you will hopefully leave with a better idea of the</a:t>
            </a:r>
            <a:r>
              <a:rPr lang="en-US" baseline="0" dirty="0"/>
              <a:t> role all these play in making more data-driven operational decisions</a:t>
            </a:r>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124</a:t>
            </a:fld>
            <a:endParaRPr lang="en-US"/>
          </a:p>
        </p:txBody>
      </p:sp>
    </p:spTree>
    <p:extLst>
      <p:ext uri="{BB962C8B-B14F-4D97-AF65-F5344CB8AC3E}">
        <p14:creationId xmlns:p14="http://schemas.microsoft.com/office/powerpoint/2010/main" val="395214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22</a:t>
            </a:fld>
            <a:endParaRPr lang="en-US"/>
          </a:p>
        </p:txBody>
      </p:sp>
    </p:spTree>
    <p:extLst>
      <p:ext uri="{BB962C8B-B14F-4D97-AF65-F5344CB8AC3E}">
        <p14:creationId xmlns:p14="http://schemas.microsoft.com/office/powerpoint/2010/main" val="1611056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24</a:t>
            </a:fld>
            <a:endParaRPr lang="en-US"/>
          </a:p>
        </p:txBody>
      </p:sp>
    </p:spTree>
    <p:extLst>
      <p:ext uri="{BB962C8B-B14F-4D97-AF65-F5344CB8AC3E}">
        <p14:creationId xmlns:p14="http://schemas.microsoft.com/office/powerpoint/2010/main" val="1288390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25</a:t>
            </a:fld>
            <a:endParaRPr lang="en-US"/>
          </a:p>
        </p:txBody>
      </p:sp>
    </p:spTree>
    <p:extLst>
      <p:ext uri="{BB962C8B-B14F-4D97-AF65-F5344CB8AC3E}">
        <p14:creationId xmlns:p14="http://schemas.microsoft.com/office/powerpoint/2010/main" val="510508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9:25</a:t>
            </a:r>
            <a:r>
              <a:rPr lang="en-US" baseline="0" dirty="0"/>
              <a:t> – 9:50</a:t>
            </a:r>
            <a:endParaRPr lang="en-US" dirty="0"/>
          </a:p>
          <a:p>
            <a:endParaRPr lang="en-US" dirty="0"/>
          </a:p>
        </p:txBody>
      </p:sp>
      <p:sp>
        <p:nvSpPr>
          <p:cNvPr id="4" name="Slide Number Placeholder 3"/>
          <p:cNvSpPr>
            <a:spLocks noGrp="1"/>
          </p:cNvSpPr>
          <p:nvPr>
            <p:ph type="sldNum" sz="quarter" idx="10"/>
          </p:nvPr>
        </p:nvSpPr>
        <p:spPr/>
        <p:txBody>
          <a:bodyPr/>
          <a:lstStyle/>
          <a:p>
            <a:fld id="{21A580E5-F360-D44B-A9AE-50F51EFF7FA9}" type="slidenum">
              <a:rPr lang="en-US" smtClean="0"/>
              <a:t>29</a:t>
            </a:fld>
            <a:endParaRPr lang="en-US"/>
          </a:p>
        </p:txBody>
      </p:sp>
    </p:spTree>
    <p:extLst>
      <p:ext uri="{BB962C8B-B14F-4D97-AF65-F5344CB8AC3E}">
        <p14:creationId xmlns:p14="http://schemas.microsoft.com/office/powerpoint/2010/main" val="72561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497D2D7-B64A-6F45-A8EB-3F772C24738B}" type="datetime1">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5AF2B-0647-A14D-AB2A-D87CAD227343}" type="slidenum">
              <a:rPr lang="en-US" smtClean="0"/>
              <a:t>‹#›</a:t>
            </a:fld>
            <a:endParaRPr lang="en-US"/>
          </a:p>
        </p:txBody>
      </p:sp>
    </p:spTree>
    <p:extLst>
      <p:ext uri="{BB962C8B-B14F-4D97-AF65-F5344CB8AC3E}">
        <p14:creationId xmlns:p14="http://schemas.microsoft.com/office/powerpoint/2010/main" val="3615297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EE8D1F-B725-0944-ACC7-9AF33C6B3EAA}" type="datetime1">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5AF2B-0647-A14D-AB2A-D87CAD227343}" type="slidenum">
              <a:rPr lang="en-US" smtClean="0"/>
              <a:t>‹#›</a:t>
            </a:fld>
            <a:endParaRPr lang="en-US"/>
          </a:p>
        </p:txBody>
      </p:sp>
    </p:spTree>
    <p:extLst>
      <p:ext uri="{BB962C8B-B14F-4D97-AF65-F5344CB8AC3E}">
        <p14:creationId xmlns:p14="http://schemas.microsoft.com/office/powerpoint/2010/main" val="1081508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842F60-5367-F045-904F-36BB3D7E9623}" type="datetime1">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5AF2B-0647-A14D-AB2A-D87CAD227343}" type="slidenum">
              <a:rPr lang="en-US" smtClean="0"/>
              <a:t>‹#›</a:t>
            </a:fld>
            <a:endParaRPr lang="en-US"/>
          </a:p>
        </p:txBody>
      </p:sp>
    </p:spTree>
    <p:extLst>
      <p:ext uri="{BB962C8B-B14F-4D97-AF65-F5344CB8AC3E}">
        <p14:creationId xmlns:p14="http://schemas.microsoft.com/office/powerpoint/2010/main" val="1801869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5491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4129821"/>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A29FDE-3EB0-F34E-9466-1FDF14557D77}" type="datetime1">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0D13F-0342-AD4D-8A4E-D5C75B64D61F}" type="slidenum">
              <a:rPr lang="en-US" smtClean="0"/>
              <a:t>‹#›</a:t>
            </a:fld>
            <a:endParaRPr lang="en-US"/>
          </a:p>
        </p:txBody>
      </p:sp>
    </p:spTree>
    <p:extLst>
      <p:ext uri="{BB962C8B-B14F-4D97-AF65-F5344CB8AC3E}">
        <p14:creationId xmlns:p14="http://schemas.microsoft.com/office/powerpoint/2010/main" val="2422235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35112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A30996-38B7-8842-B7F6-6DF58AB3E7E4}" type="datetime1">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5AF2B-0647-A14D-AB2A-D87CAD227343}" type="slidenum">
              <a:rPr lang="en-US" smtClean="0"/>
              <a:t>‹#›</a:t>
            </a:fld>
            <a:endParaRPr lang="en-US"/>
          </a:p>
        </p:txBody>
      </p:sp>
    </p:spTree>
    <p:extLst>
      <p:ext uri="{BB962C8B-B14F-4D97-AF65-F5344CB8AC3E}">
        <p14:creationId xmlns:p14="http://schemas.microsoft.com/office/powerpoint/2010/main" val="23482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747963"/>
            <a:ext cx="7772400" cy="1362075"/>
          </a:xfrm>
        </p:spPr>
        <p:txBody>
          <a:bodyPr anchor="t">
            <a:noAutofit/>
          </a:bodyPr>
          <a:lstStyle>
            <a:lvl1pPr algn="ctr">
              <a:defRPr sz="6000" b="1" cap="all"/>
            </a:lvl1pPr>
          </a:lstStyle>
          <a:p>
            <a:r>
              <a:rPr lang="en-US" dirty="0"/>
              <a:t>Click to edit Master title style</a:t>
            </a:r>
          </a:p>
        </p:txBody>
      </p:sp>
      <p:sp>
        <p:nvSpPr>
          <p:cNvPr id="4" name="Date Placeholder 3"/>
          <p:cNvSpPr>
            <a:spLocks noGrp="1"/>
          </p:cNvSpPr>
          <p:nvPr>
            <p:ph type="dt" sz="half" idx="10"/>
          </p:nvPr>
        </p:nvSpPr>
        <p:spPr/>
        <p:txBody>
          <a:bodyPr/>
          <a:lstStyle/>
          <a:p>
            <a:fld id="{04545E3F-7740-3647-AEF2-D1B580E0DEBA}" type="datetime1">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5AF2B-0647-A14D-AB2A-D87CAD227343}" type="slidenum">
              <a:rPr lang="en-US" smtClean="0"/>
              <a:t>‹#›</a:t>
            </a:fld>
            <a:endParaRPr lang="en-US"/>
          </a:p>
        </p:txBody>
      </p:sp>
    </p:spTree>
    <p:extLst>
      <p:ext uri="{BB962C8B-B14F-4D97-AF65-F5344CB8AC3E}">
        <p14:creationId xmlns:p14="http://schemas.microsoft.com/office/powerpoint/2010/main" val="1306312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85C78D-B546-C742-BB2B-F2EAE8EB5337}" type="datetime1">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5AF2B-0647-A14D-AB2A-D87CAD227343}" type="slidenum">
              <a:rPr lang="en-US" smtClean="0"/>
              <a:t>‹#›</a:t>
            </a:fld>
            <a:endParaRPr lang="en-US"/>
          </a:p>
        </p:txBody>
      </p:sp>
    </p:spTree>
    <p:extLst>
      <p:ext uri="{BB962C8B-B14F-4D97-AF65-F5344CB8AC3E}">
        <p14:creationId xmlns:p14="http://schemas.microsoft.com/office/powerpoint/2010/main" val="3690319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E0D1CB-8F83-0C4C-8204-D24DBC67AAB6}" type="datetime1">
              <a:rPr lang="en-US" smtClean="0"/>
              <a:t>10/17/16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85AF2B-0647-A14D-AB2A-D87CAD227343}" type="slidenum">
              <a:rPr lang="en-US" smtClean="0"/>
              <a:t>‹#›</a:t>
            </a:fld>
            <a:endParaRPr lang="en-US"/>
          </a:p>
        </p:txBody>
      </p:sp>
    </p:spTree>
    <p:extLst>
      <p:ext uri="{BB962C8B-B14F-4D97-AF65-F5344CB8AC3E}">
        <p14:creationId xmlns:p14="http://schemas.microsoft.com/office/powerpoint/2010/main" val="265501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F67340-A7F0-B74F-B507-4D5281F1F12B}" type="datetime1">
              <a:rPr lang="en-US" smtClean="0"/>
              <a:t>10/17/16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85AF2B-0647-A14D-AB2A-D87CAD227343}" type="slidenum">
              <a:rPr lang="en-US" smtClean="0"/>
              <a:t>‹#›</a:t>
            </a:fld>
            <a:endParaRPr lang="en-US"/>
          </a:p>
        </p:txBody>
      </p:sp>
    </p:spTree>
    <p:extLst>
      <p:ext uri="{BB962C8B-B14F-4D97-AF65-F5344CB8AC3E}">
        <p14:creationId xmlns:p14="http://schemas.microsoft.com/office/powerpoint/2010/main" val="516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F1816-698F-C74D-A793-FA784572271D}" type="datetime1">
              <a:rPr lang="en-US" smtClean="0"/>
              <a:t>10/17/16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85AF2B-0647-A14D-AB2A-D87CAD227343}" type="slidenum">
              <a:rPr lang="en-US" smtClean="0"/>
              <a:t>‹#›</a:t>
            </a:fld>
            <a:endParaRPr lang="en-US"/>
          </a:p>
        </p:txBody>
      </p:sp>
    </p:spTree>
    <p:extLst>
      <p:ext uri="{BB962C8B-B14F-4D97-AF65-F5344CB8AC3E}">
        <p14:creationId xmlns:p14="http://schemas.microsoft.com/office/powerpoint/2010/main" val="1570956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2E876-C149-E84E-9888-C956EC8E8D57}" type="datetime1">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5AF2B-0647-A14D-AB2A-D87CAD227343}" type="slidenum">
              <a:rPr lang="en-US" smtClean="0"/>
              <a:t>‹#›</a:t>
            </a:fld>
            <a:endParaRPr lang="en-US"/>
          </a:p>
        </p:txBody>
      </p:sp>
    </p:spTree>
    <p:extLst>
      <p:ext uri="{BB962C8B-B14F-4D97-AF65-F5344CB8AC3E}">
        <p14:creationId xmlns:p14="http://schemas.microsoft.com/office/powerpoint/2010/main" val="554556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9BCE96-B370-3F48-A371-CA2306F882A8}" type="datetime1">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5AF2B-0647-A14D-AB2A-D87CAD227343}" type="slidenum">
              <a:rPr lang="en-US" smtClean="0"/>
              <a:t>‹#›</a:t>
            </a:fld>
            <a:endParaRPr lang="en-US"/>
          </a:p>
        </p:txBody>
      </p:sp>
    </p:spTree>
    <p:extLst>
      <p:ext uri="{BB962C8B-B14F-4D97-AF65-F5344CB8AC3E}">
        <p14:creationId xmlns:p14="http://schemas.microsoft.com/office/powerpoint/2010/main" val="2591256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D5060-90BF-414B-B5F7-9EB4D9C77B82}" type="datetime1">
              <a:rPr lang="en-US" smtClean="0"/>
              <a:t>10/17/16</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85AF2B-0647-A14D-AB2A-D87CAD227343}" type="slidenum">
              <a:rPr lang="en-US" smtClean="0"/>
              <a:t>‹#›</a:t>
            </a:fld>
            <a:endParaRPr lang="en-US"/>
          </a:p>
        </p:txBody>
      </p:sp>
    </p:spTree>
    <p:extLst>
      <p:ext uri="{BB962C8B-B14F-4D97-AF65-F5344CB8AC3E}">
        <p14:creationId xmlns:p14="http://schemas.microsoft.com/office/powerpoint/2010/main" val="96291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 Id="rId3" Type="http://schemas.openxmlformats.org/officeDocument/2006/relationships/hyperlink" Target="http://openseweratlas.tumblr.com/map"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data.cityofnewyork.us/" TargetMode="External"/><Relationship Id="rId4" Type="http://schemas.openxmlformats.org/officeDocument/2006/relationships/hyperlink" Target="https://data.ny.gov/" TargetMode="External"/><Relationship Id="rId5" Type="http://schemas.openxmlformats.org/officeDocument/2006/relationships/hyperlink" Target="http://www.data.gov/" TargetMode="External"/><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 Id="rId3" Type="http://schemas.openxmlformats.org/officeDocument/2006/relationships/image" Target="../media/image7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73.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gi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www.nyc.gov/html/cidi/html/home/home.shtml"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hyperlink" Target="http://www.nyc.gov/html/analytics/downloads/pdf/annual_report_2013.pdf" TargetMode="External"/><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76.jpg"/></Relationships>
</file>

<file path=ppt/slides/_rels/slide119.xml.rels><?xml version="1.0" encoding="UTF-8" standalone="yes"?>
<Relationships xmlns="http://schemas.openxmlformats.org/package/2006/relationships"><Relationship Id="rId3" Type="http://schemas.openxmlformats.org/officeDocument/2006/relationships/hyperlink" Target="http://office.microsoft.com/en-us/support/" TargetMode="External"/><Relationship Id="rId4" Type="http://schemas.openxmlformats.org/officeDocument/2006/relationships/hyperlink" Target="http://excel.tips.net/" TargetMode="External"/><Relationship Id="rId5" Type="http://schemas.openxmlformats.org/officeDocument/2006/relationships/hyperlink" Target="https://github.com/govex/Data-Science" TargetMode="External"/><Relationship Id="rId1" Type="http://schemas.openxmlformats.org/officeDocument/2006/relationships/slideLayout" Target="../slideLayouts/slideLayout2.xml"/><Relationship Id="rId2" Type="http://schemas.openxmlformats.org/officeDocument/2006/relationships/hyperlink" Target="http://stackoverflow.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 Id="rId3" Type="http://schemas.openxmlformats.org/officeDocument/2006/relationships/image" Target="../media/image78.png"/></Relationships>
</file>

<file path=ppt/slides/_rels/slide121.xml.rels><?xml version="1.0" encoding="UTF-8" standalone="yes"?>
<Relationships xmlns="http://schemas.openxmlformats.org/package/2006/relationships"><Relationship Id="rId3" Type="http://schemas.openxmlformats.org/officeDocument/2006/relationships/hyperlink" Target="mailto:richard@datapolitan.com" TargetMode="External"/><Relationship Id="rId4" Type="http://schemas.openxmlformats.org/officeDocument/2006/relationships/hyperlink" Target="http://blog.datapolitan.com" TargetMode="External"/><Relationship Id="rId5" Type="http://schemas.openxmlformats.org/officeDocument/2006/relationships/hyperlink" Target="mailto:juliaem@gmail.com" TargetMode="External"/><Relationship Id="rId6" Type="http://schemas.openxmlformats.org/officeDocument/2006/relationships/hyperlink" Target="http://juliamarden.com/" TargetMode="External"/><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3.xml.rels><?xml version="1.0" encoding="UTF-8" standalone="yes"?>
<Relationships xmlns="http://schemas.openxmlformats.org/package/2006/relationships"><Relationship Id="rId3" Type="http://schemas.openxmlformats.org/officeDocument/2006/relationships/hyperlink" Target="http://www.charlotteobserver.com/news/business/article32617293.html" TargetMode="External"/><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hyperlink" Target="http://www.nyc.gov/html/analytics/downloads/pdf/annual_report_2013.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hyperlink" Target="http://www.nyc.gov/html/analytics/downloads/pdf/annual_report_2013.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hyperlink" Target="http://www.slideshare.net/Leananalytics/startup-metrics-toronto-march-1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hyperlink" Target="https://philebersole.wordpress.com/2013/01/10/goodharts-law-on-not-going-by-the-numb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hyperlink" Target="http://dssg.uchicago.edu/2015/08/20/cincy-blight-prevention.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www.nola.gov/performance-and-accountability/nolalytics/files/full-report-on-analytics-informed-smoke-alarm-outr/" TargetMode="External"/><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hyperlink" Target="http://www.nola.com/politics/index.ssf/2015/10/new_orleans_fire_department.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hyperlink" Target="https://www.sas.com/news/sascom/analytics_levels.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hyperlink" Target="http://www.nytimes.com/2015/07/21/health/hipaas-use-as-code-of-silence-often-misinterprets-the-law.html?_r=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www.nyc.gov/html/bic/downloads/pdf/pr/nyc_bic_dep_mayoroff_policy_10_18_12.pdf"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iquantny.tumblr.com/post/114470101209/i-quant-a-victory-mta-adds-new-button-for" TargetMode="External"/><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iquantny.tumblr.com/post/87573867759/success-how-nyc-open-data-and-reddit-saved-new" TargetMode="External"/><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hyperlink" Target="http://appleinsider.com/articles/13/05/16/intel-chips-could-have-powered-first-iphone-ceo-otelini-say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hyperlink" Target="http://www.nytimes.com/2014/08/18/technology/for-big-data-scientists-hurdle-to-insights-is-janitor-work.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s://www.washingtonpost.com/news/wonk/wp/2013/04/16/is-the-best-evidence-for-austerity-based-on-an-excel-spreadsheet-error/" TargetMode="External"/><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 Id="rId3" Type="http://schemas.openxmlformats.org/officeDocument/2006/relationships/hyperlink" Target="http://www.marketwatch.com/story/88-of-spreadsheets-have-errors-2013-04-1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1.xml.rels><?xml version="1.0" encoding="UTF-8" standalone="yes"?>
<Relationships xmlns="http://schemas.openxmlformats.org/package/2006/relationships"><Relationship Id="rId3" Type="http://schemas.openxmlformats.org/officeDocument/2006/relationships/hyperlink" Target="http://nyc.pediacities.com/fsmaps/VisionZero/" TargetMode="External"/><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 Id="rId3" Type="http://schemas.openxmlformats.org/officeDocument/2006/relationships/hyperlink" Target="https://medium.com/backchannel/how-a-fiddler-and-an-astrophysicist-brought-predictive-analytics-to-cincinnati-c5583468f4cc"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blog.okfn.org/2013/10/03/defining-open-data/"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hyperlink" Target="http://iquantny.tumblr.com/post/144197004989/the-nypd-was-systematically-ticketing-legally" TargetMode="External"/><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hyperlink" Target="http://iquantny.tumblr.com/post/144197004989/the-nypd-was-systematically-ticketing-legally" TargetMode="External"/><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g"/><Relationship Id="rId3" Type="http://schemas.openxmlformats.org/officeDocument/2006/relationships/hyperlink" Target="http://solarlist.com/"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g"/><Relationship Id="rId3" Type="http://schemas.openxmlformats.org/officeDocument/2006/relationships/hyperlink" Target="https://healthyout.com/"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hyperlink" Target="http://childcaredesk.com/"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votinginfoproject.org/" TargetMode="External"/><Relationship Id="rId3" Type="http://schemas.openxmlformats.org/officeDocument/2006/relationships/image" Target="../media/image6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hyperlink" Target="https://www.wired.com/2013/07/mugshot-removal-extortion/"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nyctaxi.herokuapp.com/" TargetMode="External"/><Relationship Id="rId3" Type="http://schemas.openxmlformats.org/officeDocument/2006/relationships/image" Target="../media/image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gawker.com/the-public-nyc-taxicab-database-that-accidentally-track-1646724546" TargetMode="External"/><Relationship Id="rId3"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hyperlink" Target="http://www.theiii.org/index.php/997/using-nyc-taxi-data-to-identify-muslim-taxi-driver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0200" y="2068751"/>
            <a:ext cx="8420100" cy="2482792"/>
          </a:xfrm>
        </p:spPr>
        <p:txBody>
          <a:bodyPr>
            <a:normAutofit/>
          </a:bodyPr>
          <a:lstStyle/>
          <a:p>
            <a:r>
              <a:rPr lang="en-US" dirty="0"/>
              <a:t>Data Analytics for Managers</a:t>
            </a:r>
            <a:br>
              <a:rPr lang="en-US" dirty="0"/>
            </a:br>
            <a:r>
              <a:rPr lang="en-US" dirty="0"/>
              <a:t>Instructors: </a:t>
            </a:r>
            <a:br>
              <a:rPr lang="en-US" dirty="0"/>
            </a:br>
            <a:r>
              <a:rPr lang="en-US" dirty="0"/>
              <a:t>Richard Dunks and Julia </a:t>
            </a:r>
            <a:r>
              <a:rPr lang="en-US" dirty="0" err="1"/>
              <a:t>Marden</a:t>
            </a:r>
            <a:endParaRPr lang="en-US" dirty="0"/>
          </a:p>
        </p:txBody>
      </p:sp>
      <p:sp>
        <p:nvSpPr>
          <p:cNvPr id="3" name="Subtitle 2"/>
          <p:cNvSpPr>
            <a:spLocks noGrp="1"/>
          </p:cNvSpPr>
          <p:nvPr>
            <p:ph type="subTitle" idx="1"/>
          </p:nvPr>
        </p:nvSpPr>
        <p:spPr>
          <a:xfrm>
            <a:off x="1371600" y="4765820"/>
            <a:ext cx="6400800" cy="1211646"/>
          </a:xfrm>
        </p:spPr>
        <p:txBody>
          <a:bodyPr/>
          <a:lstStyle/>
          <a:p>
            <a:r>
              <a:rPr lang="en-US" dirty="0"/>
              <a:t>18 October 2016</a:t>
            </a:r>
          </a:p>
        </p:txBody>
      </p:sp>
      <p:pic>
        <p:nvPicPr>
          <p:cNvPr id="7" name="Picture 6" descr="logo_new2.pdf"/>
          <p:cNvPicPr>
            <a:picLocks noChangeAspect="1"/>
          </p:cNvPicPr>
          <p:nvPr/>
        </p:nvPicPr>
        <p:blipFill rotWithShape="1">
          <a:blip r:embed="rId3" cstate="email">
            <a:extLst>
              <a:ext uri="{28A0092B-C50C-407E-A947-70E740481C1C}">
                <a14:useLocalDpi xmlns:a14="http://schemas.microsoft.com/office/drawing/2010/main"/>
              </a:ext>
            </a:extLst>
          </a:blip>
          <a:srcRect l="11102" t="8764" r="14219" b="77677"/>
          <a:stretch/>
        </p:blipFill>
        <p:spPr>
          <a:xfrm>
            <a:off x="2596776" y="5772173"/>
            <a:ext cx="3957533" cy="929898"/>
          </a:xfrm>
          <a:prstGeom prst="rect">
            <a:avLst/>
          </a:prstGeom>
        </p:spPr>
      </p:pic>
      <p:grpSp>
        <p:nvGrpSpPr>
          <p:cNvPr id="9" name="Group 8"/>
          <p:cNvGrpSpPr/>
          <p:nvPr/>
        </p:nvGrpSpPr>
        <p:grpSpPr>
          <a:xfrm>
            <a:off x="2396442" y="185437"/>
            <a:ext cx="4351117" cy="1583667"/>
            <a:chOff x="1123957" y="0"/>
            <a:chExt cx="4858111" cy="1913601"/>
          </a:xfrm>
        </p:grpSpPr>
        <p:pic>
          <p:nvPicPr>
            <p:cNvPr id="11" name="Picture 10"/>
            <p:cNvPicPr>
              <a:picLocks noChangeAspect="1"/>
            </p:cNvPicPr>
            <p:nvPr/>
          </p:nvPicPr>
          <p:blipFill>
            <a:blip r:embed="rId4"/>
            <a:stretch>
              <a:fillRect/>
            </a:stretch>
          </p:blipFill>
          <p:spPr>
            <a:xfrm>
              <a:off x="3161932" y="329934"/>
              <a:ext cx="2820136" cy="1252140"/>
            </a:xfrm>
            <a:prstGeom prst="rect">
              <a:avLst/>
            </a:prstGeom>
          </p:spPr>
        </p:pic>
        <p:pic>
          <p:nvPicPr>
            <p:cNvPr id="12" name="Picture 11"/>
            <p:cNvPicPr>
              <a:picLocks noChangeAspect="1"/>
            </p:cNvPicPr>
            <p:nvPr/>
          </p:nvPicPr>
          <p:blipFill>
            <a:blip r:embed="rId5"/>
            <a:stretch>
              <a:fillRect/>
            </a:stretch>
          </p:blipFill>
          <p:spPr>
            <a:xfrm>
              <a:off x="1123957" y="0"/>
              <a:ext cx="1834450" cy="1913601"/>
            </a:xfrm>
            <a:prstGeom prst="rect">
              <a:avLst/>
            </a:prstGeom>
          </p:spPr>
        </p:pic>
      </p:grpSp>
    </p:spTree>
    <p:extLst>
      <p:ext uri="{BB962C8B-B14F-4D97-AF65-F5344CB8AC3E}">
        <p14:creationId xmlns:p14="http://schemas.microsoft.com/office/powerpoint/2010/main" val="83828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conflict_visions.jpg"/>
          <p:cNvPicPr/>
          <p:nvPr/>
        </p:nvPicPr>
        <p:blipFill>
          <a:blip r:embed="rId2">
            <a:extLst/>
          </a:blip>
          <a:stretch>
            <a:fillRect/>
          </a:stretch>
        </p:blipFill>
        <p:spPr>
          <a:xfrm>
            <a:off x="5348729" y="774938"/>
            <a:ext cx="3531300" cy="5308124"/>
          </a:xfrm>
          <a:prstGeom prst="rect">
            <a:avLst/>
          </a:prstGeom>
          <a:ln w="12700">
            <a:miter lim="400000"/>
          </a:ln>
        </p:spPr>
      </p:pic>
      <p:sp>
        <p:nvSpPr>
          <p:cNvPr id="4" name="TextBox 3"/>
          <p:cNvSpPr txBox="1"/>
          <p:nvPr/>
        </p:nvSpPr>
        <p:spPr>
          <a:xfrm>
            <a:off x="254000" y="774938"/>
            <a:ext cx="4873626" cy="5632312"/>
          </a:xfrm>
          <a:prstGeom prst="rect">
            <a:avLst/>
          </a:prstGeom>
          <a:noFill/>
        </p:spPr>
        <p:txBody>
          <a:bodyPr wrap="square" rtlCol="0">
            <a:spAutoFit/>
          </a:bodyPr>
          <a:lstStyle/>
          <a:p>
            <a:pPr lvl="0" algn="just">
              <a:defRPr sz="1800"/>
            </a:pPr>
            <a:r>
              <a:rPr lang="en-US" sz="3600" dirty="0"/>
              <a:t>Facts do not "speak for themselves." They speak for or against competing theories. Facts divorced from theory or visions are mere isolated curiosities.</a:t>
            </a:r>
          </a:p>
          <a:p>
            <a:pPr lvl="0">
              <a:defRPr sz="1800"/>
            </a:pPr>
            <a:endParaRPr lang="en-US" sz="3600" dirty="0"/>
          </a:p>
          <a:p>
            <a:pPr lvl="0">
              <a:defRPr sz="1800"/>
            </a:pPr>
            <a:r>
              <a:rPr lang="en-US" sz="3600" dirty="0"/>
              <a:t>― Thomas Sowell, </a:t>
            </a:r>
          </a:p>
          <a:p>
            <a:pPr lvl="0">
              <a:defRPr sz="1800"/>
            </a:pPr>
            <a:r>
              <a:rPr lang="en-US" sz="3600" i="1" dirty="0"/>
              <a:t>A Conflict of Visions</a:t>
            </a:r>
          </a:p>
        </p:txBody>
      </p:sp>
    </p:spTree>
    <p:extLst>
      <p:ext uri="{BB962C8B-B14F-4D97-AF65-F5344CB8AC3E}">
        <p14:creationId xmlns:p14="http://schemas.microsoft.com/office/powerpoint/2010/main" val="5679707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 Concerns</a:t>
            </a:r>
          </a:p>
        </p:txBody>
      </p:sp>
      <p:sp>
        <p:nvSpPr>
          <p:cNvPr id="3" name="Content Placeholder 2"/>
          <p:cNvSpPr>
            <a:spLocks noGrp="1"/>
          </p:cNvSpPr>
          <p:nvPr>
            <p:ph idx="1"/>
          </p:nvPr>
        </p:nvSpPr>
        <p:spPr/>
        <p:txBody>
          <a:bodyPr>
            <a:normAutofit/>
          </a:bodyPr>
          <a:lstStyle/>
          <a:p>
            <a:r>
              <a:rPr lang="en-US" dirty="0"/>
              <a:t>Privacy</a:t>
            </a:r>
          </a:p>
          <a:p>
            <a:pPr lvl="1"/>
            <a:r>
              <a:rPr lang="en-US" dirty="0"/>
              <a:t>Personally identifiable information (PII)</a:t>
            </a:r>
          </a:p>
          <a:p>
            <a:pPr lvl="1"/>
            <a:r>
              <a:rPr lang="en-US" dirty="0"/>
              <a:t>Mosaic Effect</a:t>
            </a:r>
          </a:p>
          <a:p>
            <a:r>
              <a:rPr lang="en-US" dirty="0"/>
              <a:t>Confidentiality</a:t>
            </a:r>
          </a:p>
          <a:p>
            <a:r>
              <a:rPr lang="en-US" dirty="0"/>
              <a:t>Security</a:t>
            </a:r>
          </a:p>
        </p:txBody>
      </p:sp>
    </p:spTree>
    <p:extLst>
      <p:ext uri="{BB962C8B-B14F-4D97-AF65-F5344CB8AC3E}">
        <p14:creationId xmlns:p14="http://schemas.microsoft.com/office/powerpoint/2010/main" val="45222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33259"/>
            <a:ext cx="9144000" cy="5991481"/>
          </a:xfrm>
          <a:prstGeom prst="rect">
            <a:avLst/>
          </a:prstGeom>
        </p:spPr>
      </p:pic>
      <p:sp>
        <p:nvSpPr>
          <p:cNvPr id="5" name="Rectangle 4"/>
          <p:cNvSpPr/>
          <p:nvPr/>
        </p:nvSpPr>
        <p:spPr>
          <a:xfrm>
            <a:off x="2608321" y="6424740"/>
            <a:ext cx="3980257" cy="369332"/>
          </a:xfrm>
          <a:prstGeom prst="rect">
            <a:avLst/>
          </a:prstGeom>
        </p:spPr>
        <p:txBody>
          <a:bodyPr wrap="none">
            <a:spAutoFit/>
          </a:bodyPr>
          <a:lstStyle/>
          <a:p>
            <a:r>
              <a:rPr lang="en-US" dirty="0">
                <a:hlinkClick r:id="rId3"/>
              </a:rPr>
              <a:t>http://openseweratlas.tumblr.com/map</a:t>
            </a:r>
            <a:r>
              <a:rPr lang="en-US" dirty="0"/>
              <a:t> </a:t>
            </a:r>
          </a:p>
        </p:txBody>
      </p:sp>
    </p:spTree>
    <p:extLst>
      <p:ext uri="{BB962C8B-B14F-4D97-AF65-F5344CB8AC3E}">
        <p14:creationId xmlns:p14="http://schemas.microsoft.com/office/powerpoint/2010/main" val="5584433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to Open Data Portals</a:t>
            </a:r>
          </a:p>
        </p:txBody>
      </p:sp>
      <p:sp>
        <p:nvSpPr>
          <p:cNvPr id="4" name="Text Placeholder 3"/>
          <p:cNvSpPr>
            <a:spLocks noGrp="1"/>
          </p:cNvSpPr>
          <p:nvPr>
            <p:ph type="body" idx="1"/>
          </p:nvPr>
        </p:nvSpPr>
        <p:spPr/>
        <p:txBody>
          <a:bodyPr>
            <a:noAutofit/>
          </a:bodyPr>
          <a:lstStyle/>
          <a:p>
            <a:r>
              <a:rPr lang="en-US" sz="2200" dirty="0"/>
              <a:t>NYC Open Data Portal - </a:t>
            </a:r>
            <a:r>
              <a:rPr lang="en-US" sz="2200" dirty="0">
                <a:hlinkClick r:id="rId3"/>
              </a:rPr>
              <a:t>https://data.cityofnewyork.us/</a:t>
            </a:r>
            <a:endParaRPr lang="en-US" sz="2200" dirty="0"/>
          </a:p>
          <a:p>
            <a:r>
              <a:rPr lang="en-US" sz="2200" dirty="0"/>
              <a:t>NYS Open Data Portal - </a:t>
            </a:r>
            <a:r>
              <a:rPr lang="en-US" sz="2200" dirty="0">
                <a:hlinkClick r:id="rId4"/>
              </a:rPr>
              <a:t>https://data.ny.gov</a:t>
            </a:r>
            <a:r>
              <a:rPr lang="en-US" sz="2200" dirty="0"/>
              <a:t> </a:t>
            </a:r>
          </a:p>
          <a:p>
            <a:r>
              <a:rPr lang="en-US" sz="2200" dirty="0"/>
              <a:t>US Federal Government Open Data Portal - </a:t>
            </a:r>
            <a:r>
              <a:rPr lang="en-US" sz="2200" dirty="0">
                <a:hlinkClick r:id="rId5"/>
              </a:rPr>
              <a:t>http://www.data.gov/</a:t>
            </a:r>
            <a:r>
              <a:rPr lang="en-US" sz="2200" dirty="0"/>
              <a:t> </a:t>
            </a:r>
          </a:p>
        </p:txBody>
      </p:sp>
    </p:spTree>
    <p:extLst>
      <p:ext uri="{BB962C8B-B14F-4D97-AF65-F5344CB8AC3E}">
        <p14:creationId xmlns:p14="http://schemas.microsoft.com/office/powerpoint/2010/main" val="12540813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for Exercise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689100"/>
            <a:ext cx="3822700" cy="4152900"/>
          </a:xfrm>
          <a:prstGeom prst="rect">
            <a:avLst/>
          </a:prstGeom>
        </p:spPr>
      </p:pic>
      <p:pic>
        <p:nvPicPr>
          <p:cNvPr id="6" name="Picture 5"/>
          <p:cNvPicPr>
            <a:picLocks noChangeAspect="1"/>
          </p:cNvPicPr>
          <p:nvPr/>
        </p:nvPicPr>
        <p:blipFill>
          <a:blip r:embed="rId3"/>
          <a:stretch>
            <a:fillRect/>
          </a:stretch>
        </p:blipFill>
        <p:spPr>
          <a:xfrm>
            <a:off x="4762500" y="1689100"/>
            <a:ext cx="3835400" cy="4394200"/>
          </a:xfrm>
          <a:prstGeom prst="rect">
            <a:avLst/>
          </a:prstGeom>
        </p:spPr>
      </p:pic>
      <p:sp>
        <p:nvSpPr>
          <p:cNvPr id="7" name="Rectangle 6"/>
          <p:cNvSpPr/>
          <p:nvPr/>
        </p:nvSpPr>
        <p:spPr>
          <a:xfrm>
            <a:off x="4699000" y="3209544"/>
            <a:ext cx="3987800" cy="4064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578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minute break</a:t>
            </a:r>
          </a:p>
        </p:txBody>
      </p:sp>
    </p:spTree>
    <p:extLst>
      <p:ext uri="{BB962C8B-B14F-4D97-AF65-F5344CB8AC3E}">
        <p14:creationId xmlns:p14="http://schemas.microsoft.com/office/powerpoint/2010/main" val="206610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69519" y="1151467"/>
            <a:ext cx="2568156" cy="1107996"/>
          </a:xfrm>
          <a:prstGeom prst="rect">
            <a:avLst/>
          </a:prstGeom>
          <a:noFill/>
        </p:spPr>
        <p:txBody>
          <a:bodyPr wrap="none" rtlCol="0">
            <a:spAutoFit/>
          </a:bodyPr>
          <a:lstStyle/>
          <a:p>
            <a:r>
              <a:rPr lang="en-US" sz="2200" b="1" dirty="0"/>
              <a:t>Address:</a:t>
            </a:r>
          </a:p>
          <a:p>
            <a:r>
              <a:rPr lang="en-US" sz="2200" b="1" dirty="0"/>
              <a:t>1 Centre Street</a:t>
            </a:r>
          </a:p>
          <a:p>
            <a:r>
              <a:rPr lang="en-US" sz="2200" b="1" dirty="0"/>
              <a:t>New York, NY 10007</a:t>
            </a:r>
          </a:p>
        </p:txBody>
      </p:sp>
      <p:sp>
        <p:nvSpPr>
          <p:cNvPr id="8" name="TextBox 7"/>
          <p:cNvSpPr txBox="1"/>
          <p:nvPr/>
        </p:nvSpPr>
        <p:spPr>
          <a:xfrm>
            <a:off x="21337" y="1151468"/>
            <a:ext cx="2434944" cy="769441"/>
          </a:xfrm>
          <a:prstGeom prst="rect">
            <a:avLst/>
          </a:prstGeom>
          <a:noFill/>
        </p:spPr>
        <p:txBody>
          <a:bodyPr wrap="none" rtlCol="0">
            <a:spAutoFit/>
          </a:bodyPr>
          <a:lstStyle/>
          <a:p>
            <a:r>
              <a:rPr lang="en-US" sz="2200" b="1" dirty="0"/>
              <a:t>Borough-Block-Lot:</a:t>
            </a:r>
          </a:p>
          <a:p>
            <a:r>
              <a:rPr lang="en-US" sz="2200" b="1" dirty="0"/>
              <a:t>1001210001</a:t>
            </a:r>
          </a:p>
        </p:txBody>
      </p:sp>
      <p:sp>
        <p:nvSpPr>
          <p:cNvPr id="9" name="TextBox 8"/>
          <p:cNvSpPr txBox="1"/>
          <p:nvPr/>
        </p:nvSpPr>
        <p:spPr>
          <a:xfrm>
            <a:off x="21338" y="2373658"/>
            <a:ext cx="2051701" cy="769441"/>
          </a:xfrm>
          <a:prstGeom prst="rect">
            <a:avLst/>
          </a:prstGeom>
          <a:noFill/>
        </p:spPr>
        <p:txBody>
          <a:bodyPr wrap="none" rtlCol="0">
            <a:spAutoFit/>
          </a:bodyPr>
          <a:lstStyle/>
          <a:p>
            <a:r>
              <a:rPr lang="en-US" sz="2200" b="1" dirty="0"/>
              <a:t>Assessed Value: </a:t>
            </a:r>
          </a:p>
          <a:p>
            <a:r>
              <a:rPr lang="en-US" sz="2200" b="1" dirty="0"/>
              <a:t>$70,771,500</a:t>
            </a:r>
          </a:p>
        </p:txBody>
      </p:sp>
      <p:sp>
        <p:nvSpPr>
          <p:cNvPr id="10" name="TextBox 9"/>
          <p:cNvSpPr txBox="1"/>
          <p:nvPr/>
        </p:nvSpPr>
        <p:spPr>
          <a:xfrm>
            <a:off x="6669520" y="2523068"/>
            <a:ext cx="1762021" cy="769441"/>
          </a:xfrm>
          <a:prstGeom prst="rect">
            <a:avLst/>
          </a:prstGeom>
          <a:noFill/>
        </p:spPr>
        <p:txBody>
          <a:bodyPr wrap="none" rtlCol="0">
            <a:spAutoFit/>
          </a:bodyPr>
          <a:lstStyle/>
          <a:p>
            <a:r>
              <a:rPr lang="en-US" sz="2200" b="1" dirty="0"/>
              <a:t>Census Tract:</a:t>
            </a:r>
          </a:p>
          <a:p>
            <a:r>
              <a:rPr lang="en-US" sz="2200" b="1" dirty="0"/>
              <a:t>36061002900</a:t>
            </a:r>
          </a:p>
        </p:txBody>
      </p:sp>
      <p:sp>
        <p:nvSpPr>
          <p:cNvPr id="11" name="TextBox 10"/>
          <p:cNvSpPr txBox="1"/>
          <p:nvPr/>
        </p:nvSpPr>
        <p:spPr>
          <a:xfrm>
            <a:off x="21337" y="3422078"/>
            <a:ext cx="2532752" cy="769441"/>
          </a:xfrm>
          <a:prstGeom prst="rect">
            <a:avLst/>
          </a:prstGeom>
          <a:noFill/>
        </p:spPr>
        <p:txBody>
          <a:bodyPr wrap="none" rtlCol="0">
            <a:spAutoFit/>
          </a:bodyPr>
          <a:lstStyle/>
          <a:p>
            <a:r>
              <a:rPr lang="en-US" sz="2200" b="1" dirty="0"/>
              <a:t>Community District:</a:t>
            </a:r>
          </a:p>
          <a:p>
            <a:r>
              <a:rPr lang="en-US" sz="2200" b="1" dirty="0"/>
              <a:t>Manhattan 1</a:t>
            </a:r>
          </a:p>
        </p:txBody>
      </p:sp>
      <p:sp>
        <p:nvSpPr>
          <p:cNvPr id="12" name="TextBox 11"/>
          <p:cNvSpPr txBox="1"/>
          <p:nvPr/>
        </p:nvSpPr>
        <p:spPr>
          <a:xfrm>
            <a:off x="6669521" y="3806798"/>
            <a:ext cx="2329559" cy="1107996"/>
          </a:xfrm>
          <a:prstGeom prst="rect">
            <a:avLst/>
          </a:prstGeom>
          <a:noFill/>
        </p:spPr>
        <p:txBody>
          <a:bodyPr wrap="none" rtlCol="0">
            <a:spAutoFit/>
          </a:bodyPr>
          <a:lstStyle/>
          <a:p>
            <a:r>
              <a:rPr lang="en-US" sz="2200" b="1" dirty="0"/>
              <a:t>Census Blocks:</a:t>
            </a:r>
          </a:p>
          <a:p>
            <a:r>
              <a:rPr lang="en-US" sz="2200" b="1" dirty="0"/>
              <a:t>360610029004012</a:t>
            </a:r>
          </a:p>
          <a:p>
            <a:r>
              <a:rPr lang="en-US" sz="2200" b="1" dirty="0"/>
              <a:t>360610029004019</a:t>
            </a:r>
          </a:p>
        </p:txBody>
      </p:sp>
      <p:sp>
        <p:nvSpPr>
          <p:cNvPr id="13" name="TextBox 12"/>
          <p:cNvSpPr txBox="1"/>
          <p:nvPr/>
        </p:nvSpPr>
        <p:spPr>
          <a:xfrm>
            <a:off x="21337" y="4514685"/>
            <a:ext cx="2151438" cy="430887"/>
          </a:xfrm>
          <a:prstGeom prst="rect">
            <a:avLst/>
          </a:prstGeom>
          <a:noFill/>
        </p:spPr>
        <p:txBody>
          <a:bodyPr wrap="none" rtlCol="0">
            <a:spAutoFit/>
          </a:bodyPr>
          <a:lstStyle/>
          <a:p>
            <a:r>
              <a:rPr lang="en-US" sz="2200" b="1" dirty="0"/>
              <a:t>School District: 2</a:t>
            </a:r>
          </a:p>
        </p:txBody>
      </p:sp>
      <p:sp>
        <p:nvSpPr>
          <p:cNvPr id="2" name="TextBox 1"/>
          <p:cNvSpPr txBox="1"/>
          <p:nvPr/>
        </p:nvSpPr>
        <p:spPr>
          <a:xfrm>
            <a:off x="6669519" y="5435969"/>
            <a:ext cx="1352454" cy="769441"/>
          </a:xfrm>
          <a:prstGeom prst="rect">
            <a:avLst/>
          </a:prstGeom>
          <a:noFill/>
        </p:spPr>
        <p:txBody>
          <a:bodyPr wrap="none" rtlCol="0">
            <a:spAutoFit/>
          </a:bodyPr>
          <a:lstStyle/>
          <a:p>
            <a:r>
              <a:rPr lang="en-US" sz="2200" b="1" dirty="0"/>
              <a:t>X: 983210</a:t>
            </a:r>
          </a:p>
          <a:p>
            <a:r>
              <a:rPr lang="en-US" sz="2200" b="1" dirty="0"/>
              <a:t>Y: 199016</a:t>
            </a:r>
          </a:p>
        </p:txBody>
      </p:sp>
      <p:sp>
        <p:nvSpPr>
          <p:cNvPr id="3" name="TextBox 2"/>
          <p:cNvSpPr txBox="1"/>
          <p:nvPr/>
        </p:nvSpPr>
        <p:spPr>
          <a:xfrm>
            <a:off x="21338" y="5452220"/>
            <a:ext cx="2514017" cy="769441"/>
          </a:xfrm>
          <a:prstGeom prst="rect">
            <a:avLst/>
          </a:prstGeom>
          <a:noFill/>
        </p:spPr>
        <p:txBody>
          <a:bodyPr wrap="none" rtlCol="0">
            <a:spAutoFit/>
          </a:bodyPr>
          <a:lstStyle/>
          <a:p>
            <a:r>
              <a:rPr lang="en-US" sz="2200" b="1" dirty="0"/>
              <a:t>Latitude: 40.71306</a:t>
            </a:r>
          </a:p>
          <a:p>
            <a:r>
              <a:rPr lang="en-US" sz="2200" b="1" dirty="0"/>
              <a:t>Longitude: -74.0037</a:t>
            </a:r>
          </a:p>
        </p:txBody>
      </p:sp>
      <p:pic>
        <p:nvPicPr>
          <p:cNvPr id="14" name="Picture Placeholder 13" descr="trip09_70.jpg"/>
          <p:cNvPicPr>
            <a:picLocks noGrp="1" noChangeAspect="1"/>
          </p:cNvPicPr>
          <p:nvPr>
            <p:ph type="pic" idx="1"/>
          </p:nvPr>
        </p:nvPicPr>
        <p:blipFill rotWithShape="1">
          <a:blip r:embed="rId3" cstate="email">
            <a:extLst>
              <a:ext uri="{28A0092B-C50C-407E-A947-70E740481C1C}">
                <a14:useLocalDpi xmlns:a14="http://schemas.microsoft.com/office/drawing/2010/main"/>
              </a:ext>
            </a:extLst>
          </a:blip>
          <a:srcRect/>
          <a:stretch/>
        </p:blipFill>
        <p:spPr>
          <a:xfrm>
            <a:off x="2623824" y="148179"/>
            <a:ext cx="3896352" cy="6561642"/>
          </a:xfrm>
        </p:spPr>
      </p:pic>
    </p:spTree>
    <p:extLst>
      <p:ext uri="{BB962C8B-B14F-4D97-AF65-F5344CB8AC3E}">
        <p14:creationId xmlns:p14="http://schemas.microsoft.com/office/powerpoint/2010/main" val="26370178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Content Placeholder 2"/>
          <p:cNvSpPr>
            <a:spLocks noGrp="1"/>
          </p:cNvSpPr>
          <p:nvPr>
            <p:ph idx="1"/>
          </p:nvPr>
        </p:nvSpPr>
        <p:spPr/>
        <p:txBody>
          <a:bodyPr/>
          <a:lstStyle/>
          <a:p>
            <a:r>
              <a:rPr lang="en-US" dirty="0"/>
              <a:t>Goal -&gt; Discover patterns in the data</a:t>
            </a:r>
          </a:p>
          <a:p>
            <a:r>
              <a:rPr lang="en-US" dirty="0"/>
              <a:t>Approach</a:t>
            </a:r>
          </a:p>
          <a:p>
            <a:pPr lvl="1"/>
            <a:r>
              <a:rPr lang="en-US" dirty="0"/>
              <a:t>Understand the context</a:t>
            </a:r>
          </a:p>
          <a:p>
            <a:pPr lvl="1"/>
            <a:r>
              <a:rPr lang="en-US" dirty="0"/>
              <a:t>Summarize fields</a:t>
            </a:r>
          </a:p>
          <a:p>
            <a:pPr lvl="1"/>
            <a:r>
              <a:rPr lang="en-US" dirty="0"/>
              <a:t>Use graphical representations of the data</a:t>
            </a:r>
          </a:p>
          <a:p>
            <a:pPr lvl="1"/>
            <a:r>
              <a:rPr lang="en-US" dirty="0"/>
              <a:t>Explore outliers</a:t>
            </a:r>
          </a:p>
        </p:txBody>
      </p:sp>
      <p:sp>
        <p:nvSpPr>
          <p:cNvPr id="4" name="TextBox 3"/>
          <p:cNvSpPr txBox="1"/>
          <p:nvPr/>
        </p:nvSpPr>
        <p:spPr>
          <a:xfrm>
            <a:off x="533400" y="6251374"/>
            <a:ext cx="8077201" cy="400110"/>
          </a:xfrm>
          <a:prstGeom prst="rect">
            <a:avLst/>
          </a:prstGeom>
          <a:noFill/>
        </p:spPr>
        <p:txBody>
          <a:bodyPr wrap="square" rtlCol="0">
            <a:spAutoFit/>
          </a:bodyPr>
          <a:lstStyle/>
          <a:p>
            <a:r>
              <a:rPr lang="en-US" sz="2000" dirty="0" err="1"/>
              <a:t>Tukey</a:t>
            </a:r>
            <a:r>
              <a:rPr lang="en-US" sz="2000" dirty="0"/>
              <a:t>, J.W. (1977). Exploratory data analysis. Reading, MA: Addison-Wesley.</a:t>
            </a:r>
          </a:p>
        </p:txBody>
      </p:sp>
    </p:spTree>
    <p:extLst>
      <p:ext uri="{BB962C8B-B14F-4D97-AF65-F5344CB8AC3E}">
        <p14:creationId xmlns:p14="http://schemas.microsoft.com/office/powerpoint/2010/main" val="122487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482355"/>
            <a:ext cx="7772400" cy="1893290"/>
          </a:xfrm>
        </p:spPr>
        <p:txBody>
          <a:bodyPr/>
          <a:lstStyle/>
          <a:p>
            <a:r>
              <a:rPr lang="en-US" dirty="0"/>
              <a:t>Exploring 311 noise complaints</a:t>
            </a:r>
          </a:p>
        </p:txBody>
      </p:sp>
    </p:spTree>
    <p:extLst>
      <p:ext uri="{BB962C8B-B14F-4D97-AF65-F5344CB8AC3E}">
        <p14:creationId xmlns:p14="http://schemas.microsoft.com/office/powerpoint/2010/main" val="6215643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minute break</a:t>
            </a:r>
          </a:p>
        </p:txBody>
      </p:sp>
    </p:spTree>
    <p:extLst>
      <p:ext uri="{BB962C8B-B14F-4D97-AF65-F5344CB8AC3E}">
        <p14:creationId xmlns:p14="http://schemas.microsoft.com/office/powerpoint/2010/main" val="25384537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Question-Driven Analysis</a:t>
            </a:r>
          </a:p>
        </p:txBody>
      </p:sp>
      <p:sp>
        <p:nvSpPr>
          <p:cNvPr id="2" name="Content Placeholder 1"/>
          <p:cNvSpPr>
            <a:spLocks noGrp="1"/>
          </p:cNvSpPr>
          <p:nvPr>
            <p:ph idx="1"/>
          </p:nvPr>
        </p:nvSpPr>
        <p:spPr/>
        <p:txBody>
          <a:bodyPr/>
          <a:lstStyle/>
          <a:p>
            <a:r>
              <a:rPr lang="en-US" dirty="0"/>
              <a:t>Goal -&gt; Answer a specific problem or concern</a:t>
            </a:r>
          </a:p>
          <a:p>
            <a:r>
              <a:rPr lang="en-US" dirty="0"/>
              <a:t>Approach</a:t>
            </a:r>
          </a:p>
          <a:p>
            <a:pPr lvl="1"/>
            <a:r>
              <a:rPr lang="en-US" dirty="0"/>
              <a:t>Have a question or problem in mind when analyzing data</a:t>
            </a:r>
          </a:p>
          <a:p>
            <a:pPr lvl="1"/>
            <a:r>
              <a:rPr lang="en-US" dirty="0"/>
              <a:t>“I need to know X”</a:t>
            </a:r>
          </a:p>
          <a:p>
            <a:pPr lvl="1"/>
            <a:r>
              <a:rPr lang="en-US" dirty="0"/>
              <a:t>Problem-focused discovery with the data</a:t>
            </a:r>
          </a:p>
        </p:txBody>
      </p:sp>
    </p:spTree>
    <p:extLst>
      <p:ext uri="{BB962C8B-B14F-4D97-AF65-F5344CB8AC3E}">
        <p14:creationId xmlns:p14="http://schemas.microsoft.com/office/powerpoint/2010/main" val="644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87400"/>
            <a:ext cx="9144000" cy="5279726"/>
          </a:xfrm>
          <a:prstGeom prst="rect">
            <a:avLst/>
          </a:prstGeom>
        </p:spPr>
      </p:pic>
    </p:spTree>
    <p:extLst>
      <p:ext uri="{BB962C8B-B14F-4D97-AF65-F5344CB8AC3E}">
        <p14:creationId xmlns:p14="http://schemas.microsoft.com/office/powerpoint/2010/main" val="14866275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Driven Analysis</a:t>
            </a:r>
          </a:p>
        </p:txBody>
      </p:sp>
      <p:sp>
        <p:nvSpPr>
          <p:cNvPr id="4" name="Content Placeholder 3"/>
          <p:cNvSpPr>
            <a:spLocks noGrp="1"/>
          </p:cNvSpPr>
          <p:nvPr>
            <p:ph idx="1"/>
          </p:nvPr>
        </p:nvSpPr>
        <p:spPr/>
        <p:txBody>
          <a:bodyPr/>
          <a:lstStyle/>
          <a:p>
            <a:pPr marL="0" indent="0">
              <a:buNone/>
            </a:pPr>
            <a:r>
              <a:rPr lang="en-US" dirty="0"/>
              <a:t>Vision Zero (dB)</a:t>
            </a:r>
          </a:p>
          <a:p>
            <a:pPr marL="457200" lvl="1" indent="0">
              <a:buNone/>
            </a:pPr>
            <a:r>
              <a:rPr lang="en-US" dirty="0"/>
              <a:t>Tasks:</a:t>
            </a:r>
          </a:p>
          <a:p>
            <a:pPr lvl="2"/>
            <a:r>
              <a:rPr lang="en-US" dirty="0"/>
              <a:t>Given 311 noise complaint data, assist enforcement efforts by identifying community districts that have a high volume of noise complaints and the time frame enforcement resources should be deployed to combat the noise issue at its peak</a:t>
            </a:r>
          </a:p>
          <a:p>
            <a:pPr lvl="2"/>
            <a:r>
              <a:rPr lang="en-US" dirty="0"/>
              <a:t>Identify the prevalent types of noise complaints in these areas to guide enforcement in each community district</a:t>
            </a:r>
          </a:p>
        </p:txBody>
      </p:sp>
    </p:spTree>
    <p:extLst>
      <p:ext uri="{BB962C8B-B14F-4D97-AF65-F5344CB8AC3E}">
        <p14:creationId xmlns:p14="http://schemas.microsoft.com/office/powerpoint/2010/main" val="154136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presentations</a:t>
            </a:r>
          </a:p>
        </p:txBody>
      </p:sp>
    </p:spTree>
    <p:extLst>
      <p:ext uri="{BB962C8B-B14F-4D97-AF65-F5344CB8AC3E}">
        <p14:creationId xmlns:p14="http://schemas.microsoft.com/office/powerpoint/2010/main" val="11961130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NYC Community Districts</a:t>
            </a:r>
          </a:p>
        </p:txBody>
      </p:sp>
      <p:pic>
        <p:nvPicPr>
          <p:cNvPr id="5" name="Picture 4" descr="newcdmap3.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474" y="1350798"/>
            <a:ext cx="5374105" cy="5385371"/>
          </a:xfrm>
          <a:prstGeom prst="rect">
            <a:avLst/>
          </a:prstGeom>
          <a:ln>
            <a:solidFill>
              <a:schemeClr val="tx1"/>
            </a:solidFill>
          </a:ln>
        </p:spPr>
      </p:pic>
    </p:spTree>
    <p:extLst>
      <p:ext uri="{BB962C8B-B14F-4D97-AF65-F5344CB8AC3E}">
        <p14:creationId xmlns:p14="http://schemas.microsoft.com/office/powerpoint/2010/main" val="13184536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Analytical Resources</a:t>
            </a:r>
          </a:p>
        </p:txBody>
      </p:sp>
      <p:sp>
        <p:nvSpPr>
          <p:cNvPr id="4" name="Content Placeholder 3"/>
          <p:cNvSpPr>
            <a:spLocks noGrp="1"/>
          </p:cNvSpPr>
          <p:nvPr>
            <p:ph idx="1"/>
          </p:nvPr>
        </p:nvSpPr>
        <p:spPr/>
        <p:txBody>
          <a:bodyPr>
            <a:normAutofit fontScale="77500" lnSpcReduction="20000"/>
          </a:bodyPr>
          <a:lstStyle/>
          <a:p>
            <a:r>
              <a:rPr lang="en-US" dirty="0"/>
              <a:t>Internal Agency Teams</a:t>
            </a:r>
          </a:p>
          <a:p>
            <a:pPr lvl="1"/>
            <a:r>
              <a:rPr lang="en-US" dirty="0"/>
              <a:t>Offices within your organization charged with performing analysis for internal or external stakeholders</a:t>
            </a:r>
          </a:p>
          <a:p>
            <a:r>
              <a:rPr lang="en-US" dirty="0"/>
              <a:t>Mayor’s Office Task Forces</a:t>
            </a:r>
          </a:p>
          <a:p>
            <a:pPr lvl="1"/>
            <a:r>
              <a:rPr lang="en-US" dirty="0"/>
              <a:t>Special inter-agency efforts around critical policy areas bringing together critical skills and experience in a subject area</a:t>
            </a:r>
          </a:p>
          <a:p>
            <a:r>
              <a:rPr lang="en-US" dirty="0"/>
              <a:t>NYC Center for Innovation through Data Intelligence (CIDI)</a:t>
            </a:r>
          </a:p>
          <a:p>
            <a:pPr lvl="1"/>
            <a:r>
              <a:rPr lang="en-US" dirty="0"/>
              <a:t>Conducts inter-agency research to identify areas of service need in the City of New York  </a:t>
            </a:r>
          </a:p>
          <a:p>
            <a:pPr lvl="1"/>
            <a:r>
              <a:rPr lang="en-US" dirty="0"/>
              <a:t>Collaborates with all Health and Human Service (HHS) agencies and other City partners to improve services</a:t>
            </a:r>
          </a:p>
          <a:p>
            <a:pPr lvl="1"/>
            <a:r>
              <a:rPr lang="en-US" dirty="0"/>
              <a:t>CIDI values the contextual interpretation of data and respects persons’ confidentiality in its research activities</a:t>
            </a:r>
          </a:p>
          <a:p>
            <a:pPr lvl="1"/>
            <a:r>
              <a:rPr lang="en-US" dirty="0">
                <a:hlinkClick r:id="rId3"/>
              </a:rPr>
              <a:t>http://www.nyc.gov/html/cidi/html/home/home.shtml</a:t>
            </a:r>
            <a:r>
              <a:rPr lang="en-US" dirty="0"/>
              <a:t> </a:t>
            </a:r>
          </a:p>
          <a:p>
            <a:pPr marL="0" indent="0">
              <a:buNone/>
            </a:pPr>
            <a:endParaRPr lang="en-US" dirty="0"/>
          </a:p>
        </p:txBody>
      </p:sp>
    </p:spTree>
    <p:extLst>
      <p:ext uri="{BB962C8B-B14F-4D97-AF65-F5344CB8AC3E}">
        <p14:creationId xmlns:p14="http://schemas.microsoft.com/office/powerpoint/2010/main" val="12558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Analytical Resources</a:t>
            </a:r>
          </a:p>
        </p:txBody>
      </p:sp>
      <p:sp>
        <p:nvSpPr>
          <p:cNvPr id="3" name="Content Placeholder 2"/>
          <p:cNvSpPr>
            <a:spLocks noGrp="1"/>
          </p:cNvSpPr>
          <p:nvPr>
            <p:ph idx="1"/>
          </p:nvPr>
        </p:nvSpPr>
        <p:spPr/>
        <p:txBody>
          <a:bodyPr>
            <a:normAutofit fontScale="92500" lnSpcReduction="10000"/>
          </a:bodyPr>
          <a:lstStyle/>
          <a:p>
            <a:r>
              <a:rPr lang="en-US" dirty="0"/>
              <a:t>Mayor’s Office of Data Analytics (MODA)</a:t>
            </a:r>
          </a:p>
          <a:p>
            <a:pPr lvl="1"/>
            <a:r>
              <a:rPr lang="en-US" dirty="0"/>
              <a:t>New York City’s civic intelligence center</a:t>
            </a:r>
          </a:p>
          <a:p>
            <a:pPr lvl="1"/>
            <a:r>
              <a:rPr lang="en-US" dirty="0"/>
              <a:t>Aggregating and analyzing data from across City agencies</a:t>
            </a:r>
          </a:p>
          <a:p>
            <a:pPr lvl="1"/>
            <a:r>
              <a:rPr lang="en-US" dirty="0"/>
              <a:t>More effectively address crime, public safety, and quality of life issues</a:t>
            </a:r>
          </a:p>
          <a:p>
            <a:pPr lvl="1"/>
            <a:r>
              <a:rPr lang="en-US" dirty="0"/>
              <a:t>Uses analytic tools to:</a:t>
            </a:r>
          </a:p>
          <a:p>
            <a:pPr lvl="2"/>
            <a:r>
              <a:rPr lang="en-US" dirty="0"/>
              <a:t>Prioritize risk more strategically</a:t>
            </a:r>
          </a:p>
          <a:p>
            <a:pPr lvl="2"/>
            <a:r>
              <a:rPr lang="en-US" dirty="0"/>
              <a:t>Deliver services more efficiently</a:t>
            </a:r>
          </a:p>
          <a:p>
            <a:pPr lvl="2"/>
            <a:r>
              <a:rPr lang="en-US" dirty="0"/>
              <a:t>Enforce laws more effectively</a:t>
            </a:r>
          </a:p>
          <a:p>
            <a:pPr lvl="2"/>
            <a:r>
              <a:rPr lang="en-US" dirty="0"/>
              <a:t>Increase transparency</a:t>
            </a:r>
          </a:p>
          <a:p>
            <a:endParaRPr lang="en-US" dirty="0"/>
          </a:p>
        </p:txBody>
      </p:sp>
    </p:spTree>
    <p:extLst>
      <p:ext uri="{BB962C8B-B14F-4D97-AF65-F5344CB8AC3E}">
        <p14:creationId xmlns:p14="http://schemas.microsoft.com/office/powerpoint/2010/main" val="345535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2000"/>
            <a:ext cx="9144000" cy="5331363"/>
          </a:xfrm>
          <a:prstGeom prst="rect">
            <a:avLst/>
          </a:prstGeom>
        </p:spPr>
      </p:pic>
      <p:sp>
        <p:nvSpPr>
          <p:cNvPr id="2" name="TextBox 1"/>
          <p:cNvSpPr txBox="1"/>
          <p:nvPr/>
        </p:nvSpPr>
        <p:spPr>
          <a:xfrm>
            <a:off x="831233" y="6185233"/>
            <a:ext cx="7481535" cy="646331"/>
          </a:xfrm>
          <a:prstGeom prst="rect">
            <a:avLst/>
          </a:prstGeom>
          <a:noFill/>
        </p:spPr>
        <p:txBody>
          <a:bodyPr wrap="none" rtlCol="0">
            <a:spAutoFit/>
          </a:bodyPr>
          <a:lstStyle/>
          <a:p>
            <a:pPr algn="ctr"/>
            <a:r>
              <a:rPr lang="en-US" dirty="0"/>
              <a:t>From the MODA 2013 Annual Report available at:</a:t>
            </a:r>
          </a:p>
          <a:p>
            <a:pPr algn="ctr"/>
            <a:r>
              <a:rPr lang="en-US" dirty="0"/>
              <a:t> </a:t>
            </a:r>
            <a:r>
              <a:rPr lang="en-US" dirty="0">
                <a:hlinkClick r:id="rId4"/>
              </a:rPr>
              <a:t>http://www.nyc.gov/html/analytics/downloads/pdf/annual_report_2013.pdf</a:t>
            </a:r>
            <a:r>
              <a:rPr lang="en-US" dirty="0"/>
              <a:t>  </a:t>
            </a:r>
          </a:p>
        </p:txBody>
      </p:sp>
    </p:spTree>
    <p:extLst>
      <p:ext uri="{BB962C8B-B14F-4D97-AF65-F5344CB8AC3E}">
        <p14:creationId xmlns:p14="http://schemas.microsoft.com/office/powerpoint/2010/main" val="12682318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Wrap-up</a:t>
            </a:r>
          </a:p>
        </p:txBody>
      </p:sp>
    </p:spTree>
    <p:extLst>
      <p:ext uri="{BB962C8B-B14F-4D97-AF65-F5344CB8AC3E}">
        <p14:creationId xmlns:p14="http://schemas.microsoft.com/office/powerpoint/2010/main" val="33742287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We’ve Covered</a:t>
            </a:r>
          </a:p>
        </p:txBody>
      </p:sp>
      <p:sp>
        <p:nvSpPr>
          <p:cNvPr id="3" name="Content Placeholder 2"/>
          <p:cNvSpPr>
            <a:spLocks noGrp="1"/>
          </p:cNvSpPr>
          <p:nvPr>
            <p:ph idx="1"/>
          </p:nvPr>
        </p:nvSpPr>
        <p:spPr/>
        <p:txBody>
          <a:bodyPr/>
          <a:lstStyle/>
          <a:p>
            <a:r>
              <a:rPr lang="en-US" dirty="0"/>
              <a:t>Elements of a data-driven culture</a:t>
            </a:r>
          </a:p>
          <a:p>
            <a:r>
              <a:rPr lang="en-US" dirty="0"/>
              <a:t>Types of analysis</a:t>
            </a:r>
          </a:p>
          <a:p>
            <a:r>
              <a:rPr lang="en-US" dirty="0"/>
              <a:t>The analytics process</a:t>
            </a:r>
          </a:p>
          <a:p>
            <a:r>
              <a:rPr lang="en-US" i="1" dirty="0"/>
              <a:t>What else?</a:t>
            </a:r>
          </a:p>
        </p:txBody>
      </p:sp>
    </p:spTree>
    <p:extLst>
      <p:ext uri="{BB962C8B-B14F-4D97-AF65-F5344CB8AC3E}">
        <p14:creationId xmlns:p14="http://schemas.microsoft.com/office/powerpoint/2010/main" val="36920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51339" y="944674"/>
            <a:ext cx="5241325" cy="4968655"/>
          </a:xfrm>
          <a:prstGeom prst="rect">
            <a:avLst/>
          </a:prstGeom>
        </p:spPr>
      </p:pic>
    </p:spTree>
    <p:extLst>
      <p:ext uri="{BB962C8B-B14F-4D97-AF65-F5344CB8AC3E}">
        <p14:creationId xmlns:p14="http://schemas.microsoft.com/office/powerpoint/2010/main" val="1251594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Resources</a:t>
            </a:r>
          </a:p>
        </p:txBody>
      </p:sp>
      <p:sp>
        <p:nvSpPr>
          <p:cNvPr id="3" name="Content Placeholder 2"/>
          <p:cNvSpPr>
            <a:spLocks noGrp="1"/>
          </p:cNvSpPr>
          <p:nvPr>
            <p:ph idx="1"/>
          </p:nvPr>
        </p:nvSpPr>
        <p:spPr/>
        <p:txBody>
          <a:bodyPr>
            <a:normAutofit fontScale="85000" lnSpcReduction="20000"/>
          </a:bodyPr>
          <a:lstStyle/>
          <a:p>
            <a:r>
              <a:rPr lang="en-US" dirty="0"/>
              <a:t>Stack Overflow</a:t>
            </a:r>
          </a:p>
          <a:p>
            <a:pPr lvl="1"/>
            <a:r>
              <a:rPr lang="en-US" dirty="0">
                <a:hlinkClick r:id="rId2"/>
              </a:rPr>
              <a:t>http://stackoverflow.com/</a:t>
            </a:r>
            <a:r>
              <a:rPr lang="en-US" dirty="0"/>
              <a:t> </a:t>
            </a:r>
          </a:p>
          <a:p>
            <a:pPr lvl="1"/>
            <a:r>
              <a:rPr lang="en-US" dirty="0"/>
              <a:t>One of the best Q&amp;A sites for technical questions of all kinds</a:t>
            </a:r>
          </a:p>
          <a:p>
            <a:r>
              <a:rPr lang="en-US" dirty="0"/>
              <a:t>Microsoft Office Support</a:t>
            </a:r>
          </a:p>
          <a:p>
            <a:pPr lvl="1"/>
            <a:r>
              <a:rPr lang="en-US" dirty="0">
                <a:hlinkClick r:id="rId3"/>
              </a:rPr>
              <a:t>http://office.microsoft.com/en-us/support/</a:t>
            </a:r>
            <a:r>
              <a:rPr lang="en-US" dirty="0"/>
              <a:t> </a:t>
            </a:r>
          </a:p>
          <a:p>
            <a:pPr lvl="1"/>
            <a:r>
              <a:rPr lang="en-US" dirty="0"/>
              <a:t>Documentation on various MS Office products</a:t>
            </a:r>
          </a:p>
          <a:p>
            <a:r>
              <a:rPr lang="en-US" dirty="0"/>
              <a:t>Excel Tips</a:t>
            </a:r>
          </a:p>
          <a:p>
            <a:pPr lvl="1"/>
            <a:r>
              <a:rPr lang="en-US" dirty="0">
                <a:hlinkClick r:id="rId4"/>
              </a:rPr>
              <a:t>http://excel.tips.net/</a:t>
            </a:r>
            <a:r>
              <a:rPr lang="en-US" dirty="0"/>
              <a:t> </a:t>
            </a:r>
          </a:p>
          <a:p>
            <a:pPr lvl="1"/>
            <a:r>
              <a:rPr lang="en-US" dirty="0"/>
              <a:t>Various tips and tricks for using Excel</a:t>
            </a:r>
          </a:p>
          <a:p>
            <a:r>
              <a:rPr lang="en-US" dirty="0"/>
              <a:t>Data Science </a:t>
            </a:r>
            <a:r>
              <a:rPr lang="en-US" dirty="0" err="1"/>
              <a:t>Cheatsheet</a:t>
            </a:r>
            <a:r>
              <a:rPr lang="en-US" dirty="0"/>
              <a:t> </a:t>
            </a:r>
          </a:p>
          <a:p>
            <a:pPr lvl="1"/>
            <a:r>
              <a:rPr lang="en-US" dirty="0">
                <a:hlinkClick r:id="rId5"/>
              </a:rPr>
              <a:t>https://github.com/govex/Data-Science</a:t>
            </a:r>
            <a:r>
              <a:rPr lang="en-US" dirty="0"/>
              <a:t> </a:t>
            </a:r>
          </a:p>
          <a:p>
            <a:endParaRPr lang="en-US" dirty="0"/>
          </a:p>
        </p:txBody>
      </p:sp>
    </p:spTree>
    <p:extLst>
      <p:ext uri="{BB962C8B-B14F-4D97-AF65-F5344CB8AC3E}">
        <p14:creationId xmlns:p14="http://schemas.microsoft.com/office/powerpoint/2010/main" val="390165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81" y="623474"/>
            <a:ext cx="7446638" cy="5611052"/>
          </a:xfrm>
          <a:prstGeom prst="rect">
            <a:avLst/>
          </a:prstGeom>
        </p:spPr>
      </p:pic>
    </p:spTree>
    <p:extLst>
      <p:ext uri="{BB962C8B-B14F-4D97-AF65-F5344CB8AC3E}">
        <p14:creationId xmlns:p14="http://schemas.microsoft.com/office/powerpoint/2010/main" val="3191977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Resources</a:t>
            </a:r>
          </a:p>
        </p:txBody>
      </p:sp>
      <p:pic>
        <p:nvPicPr>
          <p:cNvPr id="5" name="Picture 4"/>
          <p:cNvPicPr>
            <a:picLocks noChangeAspect="1"/>
          </p:cNvPicPr>
          <p:nvPr/>
        </p:nvPicPr>
        <p:blipFill>
          <a:blip r:embed="rId2"/>
          <a:stretch>
            <a:fillRect/>
          </a:stretch>
        </p:blipFill>
        <p:spPr>
          <a:xfrm>
            <a:off x="457200" y="1417638"/>
            <a:ext cx="3268536" cy="4897896"/>
          </a:xfrm>
          <a:prstGeom prst="rect">
            <a:avLst/>
          </a:prstGeom>
        </p:spPr>
      </p:pic>
      <p:pic>
        <p:nvPicPr>
          <p:cNvPr id="6" name="Picture 5"/>
          <p:cNvPicPr>
            <a:picLocks noChangeAspect="1"/>
          </p:cNvPicPr>
          <p:nvPr/>
        </p:nvPicPr>
        <p:blipFill>
          <a:blip r:embed="rId3"/>
          <a:stretch>
            <a:fillRect/>
          </a:stretch>
        </p:blipFill>
        <p:spPr>
          <a:xfrm>
            <a:off x="4687478" y="1417638"/>
            <a:ext cx="3263825" cy="4895738"/>
          </a:xfrm>
          <a:prstGeom prst="rect">
            <a:avLst/>
          </a:prstGeom>
        </p:spPr>
      </p:pic>
    </p:spTree>
    <p:extLst>
      <p:ext uri="{BB962C8B-B14F-4D97-AF65-F5344CB8AC3E}">
        <p14:creationId xmlns:p14="http://schemas.microsoft.com/office/powerpoint/2010/main" val="3436594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Contact Information</a:t>
            </a:r>
          </a:p>
        </p:txBody>
      </p:sp>
      <p:sp>
        <p:nvSpPr>
          <p:cNvPr id="6" name="Content Placeholder 5"/>
          <p:cNvSpPr>
            <a:spLocks noGrp="1"/>
          </p:cNvSpPr>
          <p:nvPr>
            <p:ph idx="1"/>
          </p:nvPr>
        </p:nvSpPr>
        <p:spPr/>
        <p:txBody>
          <a:bodyPr>
            <a:normAutofit lnSpcReduction="10000"/>
          </a:bodyPr>
          <a:lstStyle/>
          <a:p>
            <a:pPr marL="0" indent="0">
              <a:buNone/>
            </a:pPr>
            <a:r>
              <a:rPr lang="en-US" dirty="0"/>
              <a:t>Instructors</a:t>
            </a:r>
          </a:p>
          <a:p>
            <a:r>
              <a:rPr lang="en-US" dirty="0"/>
              <a:t>Richard Dunks</a:t>
            </a:r>
          </a:p>
          <a:p>
            <a:pPr lvl="1"/>
            <a:r>
              <a:rPr lang="en-US" dirty="0"/>
              <a:t>Email: </a:t>
            </a:r>
            <a:r>
              <a:rPr lang="en-US" dirty="0">
                <a:hlinkClick r:id="rId3"/>
              </a:rPr>
              <a:t>richard@datapolitan.com</a:t>
            </a:r>
            <a:r>
              <a:rPr lang="en-US" dirty="0"/>
              <a:t> </a:t>
            </a:r>
          </a:p>
          <a:p>
            <a:pPr lvl="1"/>
            <a:r>
              <a:rPr lang="en-US" dirty="0"/>
              <a:t>Blog: </a:t>
            </a:r>
            <a:r>
              <a:rPr lang="en-US" dirty="0">
                <a:hlinkClick r:id="rId4"/>
              </a:rPr>
              <a:t>http://blog.datapolitan.com</a:t>
            </a:r>
            <a:endParaRPr lang="en-US" dirty="0"/>
          </a:p>
          <a:p>
            <a:pPr lvl="1"/>
            <a:r>
              <a:rPr lang="en-US" dirty="0"/>
              <a:t>Twitter: @rdunks1/@</a:t>
            </a:r>
            <a:r>
              <a:rPr lang="en-US" dirty="0" err="1"/>
              <a:t>datapolitan</a:t>
            </a:r>
            <a:endParaRPr lang="en-US" dirty="0"/>
          </a:p>
          <a:p>
            <a:r>
              <a:rPr lang="en-US" dirty="0"/>
              <a:t>Julia </a:t>
            </a:r>
            <a:r>
              <a:rPr lang="en-US" dirty="0" err="1"/>
              <a:t>Marden</a:t>
            </a:r>
            <a:endParaRPr lang="en-US" dirty="0"/>
          </a:p>
          <a:p>
            <a:pPr lvl="1"/>
            <a:r>
              <a:rPr lang="en-US" dirty="0"/>
              <a:t>Email: </a:t>
            </a:r>
            <a:r>
              <a:rPr lang="en-US" dirty="0">
                <a:hlinkClick r:id="rId5"/>
              </a:rPr>
              <a:t>juliaem@gmail.com</a:t>
            </a:r>
            <a:endParaRPr lang="en-US" dirty="0"/>
          </a:p>
          <a:p>
            <a:pPr lvl="1"/>
            <a:r>
              <a:rPr lang="en-US" dirty="0"/>
              <a:t>Website: </a:t>
            </a:r>
            <a:r>
              <a:rPr lang="en-US" dirty="0">
                <a:hlinkClick r:id="rId6"/>
              </a:rPr>
              <a:t>http://juliamarden.com</a:t>
            </a:r>
            <a:r>
              <a:rPr lang="en-US" dirty="0"/>
              <a:t> </a:t>
            </a:r>
          </a:p>
          <a:p>
            <a:pPr lvl="1"/>
            <a:r>
              <a:rPr lang="en-US" dirty="0"/>
              <a:t>Twitter: @</a:t>
            </a:r>
            <a:r>
              <a:rPr lang="en-US" dirty="0" err="1"/>
              <a:t>juliaem</a:t>
            </a:r>
            <a:endParaRPr lang="en-US" dirty="0"/>
          </a:p>
          <a:p>
            <a:pPr marL="0" indent="0">
              <a:buNone/>
            </a:pPr>
            <a:endParaRPr lang="en-US" dirty="0"/>
          </a:p>
        </p:txBody>
      </p:sp>
    </p:spTree>
    <p:extLst>
      <p:ext uri="{BB962C8B-B14F-4D97-AF65-F5344CB8AC3E}">
        <p14:creationId xmlns:p14="http://schemas.microsoft.com/office/powerpoint/2010/main" val="11524868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0961739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for the Course</a:t>
            </a:r>
          </a:p>
        </p:txBody>
      </p:sp>
      <p:sp>
        <p:nvSpPr>
          <p:cNvPr id="4" name="Content Placeholder 3"/>
          <p:cNvSpPr>
            <a:spLocks noGrp="1"/>
          </p:cNvSpPr>
          <p:nvPr>
            <p:ph idx="1"/>
          </p:nvPr>
        </p:nvSpPr>
        <p:spPr/>
        <p:txBody>
          <a:bodyPr/>
          <a:lstStyle/>
          <a:p>
            <a:r>
              <a:rPr lang="en-US" dirty="0"/>
              <a:t>Discuss the data-driven decision making process</a:t>
            </a:r>
          </a:p>
          <a:p>
            <a:r>
              <a:rPr lang="en-US" dirty="0"/>
              <a:t>Explore the role of managers and analysts in the decision making process</a:t>
            </a:r>
          </a:p>
          <a:p>
            <a:r>
              <a:rPr lang="en-US"/>
              <a:t>Introduce </a:t>
            </a:r>
            <a:r>
              <a:rPr lang="en-US" dirty="0"/>
              <a:t>useful terminology around data and the data analytics process</a:t>
            </a:r>
          </a:p>
          <a:p>
            <a:r>
              <a:rPr lang="en-US" dirty="0"/>
              <a:t>Get some hands-on experience analyzing data</a:t>
            </a:r>
          </a:p>
          <a:p>
            <a:endParaRPr lang="en-US" dirty="0"/>
          </a:p>
        </p:txBody>
      </p:sp>
    </p:spTree>
    <p:extLst>
      <p:ext uri="{BB962C8B-B14F-4D97-AF65-F5344CB8AC3E}">
        <p14:creationId xmlns:p14="http://schemas.microsoft.com/office/powerpoint/2010/main" val="242197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Takeaways for the Course</a:t>
            </a:r>
          </a:p>
        </p:txBody>
      </p:sp>
      <p:sp>
        <p:nvSpPr>
          <p:cNvPr id="3" name="Content Placeholder 2"/>
          <p:cNvSpPr>
            <a:spLocks noGrp="1"/>
          </p:cNvSpPr>
          <p:nvPr>
            <p:ph idx="1"/>
          </p:nvPr>
        </p:nvSpPr>
        <p:spPr/>
        <p:txBody>
          <a:bodyPr/>
          <a:lstStyle/>
          <a:p>
            <a:r>
              <a:rPr lang="en-US" dirty="0"/>
              <a:t>Better understand the decision-making process with data</a:t>
            </a:r>
          </a:p>
          <a:p>
            <a:r>
              <a:rPr lang="en-US" dirty="0"/>
              <a:t>Better understand the analytics process</a:t>
            </a:r>
          </a:p>
          <a:p>
            <a:r>
              <a:rPr lang="en-US" dirty="0"/>
              <a:t>Better understand the value of data, particularly open data</a:t>
            </a:r>
          </a:p>
          <a:p>
            <a:r>
              <a:rPr lang="en-US" dirty="0"/>
              <a:t>Better understand the role of analysts and managers in the decision-making process</a:t>
            </a:r>
          </a:p>
        </p:txBody>
      </p:sp>
    </p:spTree>
    <p:extLst>
      <p:ext uri="{BB962C8B-B14F-4D97-AF65-F5344CB8AC3E}">
        <p14:creationId xmlns:p14="http://schemas.microsoft.com/office/powerpoint/2010/main" val="387439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033" y="191321"/>
            <a:ext cx="9071934" cy="3316296"/>
          </a:xfrm>
          <a:prstGeom prst="rect">
            <a:avLst/>
          </a:prstGeom>
          <a:ln>
            <a:solidFill>
              <a:srgbClr val="000000"/>
            </a:solidFill>
          </a:ln>
        </p:spPr>
      </p:pic>
      <p:sp>
        <p:nvSpPr>
          <p:cNvPr id="7" name="Rectangle 6"/>
          <p:cNvSpPr/>
          <p:nvPr/>
        </p:nvSpPr>
        <p:spPr>
          <a:xfrm>
            <a:off x="417286" y="6456810"/>
            <a:ext cx="8309429" cy="369332"/>
          </a:xfrm>
          <a:prstGeom prst="rect">
            <a:avLst/>
          </a:prstGeom>
        </p:spPr>
        <p:txBody>
          <a:bodyPr wrap="square">
            <a:spAutoFit/>
          </a:bodyPr>
          <a:lstStyle/>
          <a:p>
            <a:pPr algn="ctr"/>
            <a:r>
              <a:rPr lang="en-US" dirty="0"/>
              <a:t>Source: </a:t>
            </a:r>
            <a:r>
              <a:rPr lang="en-US" dirty="0">
                <a:hlinkClick r:id="rId3"/>
              </a:rPr>
              <a:t>http://www.charlotteobserver.com/news/business/article32617293.html</a:t>
            </a:r>
            <a:r>
              <a:rPr lang="en-US" dirty="0"/>
              <a:t> </a:t>
            </a:r>
          </a:p>
        </p:txBody>
      </p:sp>
      <p:pic>
        <p:nvPicPr>
          <p:cNvPr id="8" name="Picture 7"/>
          <p:cNvPicPr>
            <a:picLocks noChangeAspect="1"/>
          </p:cNvPicPr>
          <p:nvPr/>
        </p:nvPicPr>
        <p:blipFill>
          <a:blip r:embed="rId4"/>
          <a:stretch>
            <a:fillRect/>
          </a:stretch>
        </p:blipFill>
        <p:spPr>
          <a:xfrm>
            <a:off x="88899" y="3900829"/>
            <a:ext cx="9019067" cy="2043981"/>
          </a:xfrm>
          <a:prstGeom prst="rect">
            <a:avLst/>
          </a:prstGeom>
          <a:ln>
            <a:solidFill>
              <a:srgbClr val="000000"/>
            </a:solidFill>
          </a:ln>
        </p:spPr>
      </p:pic>
    </p:spTree>
    <p:extLst>
      <p:ext uri="{BB962C8B-B14F-4D97-AF65-F5344CB8AC3E}">
        <p14:creationId xmlns:p14="http://schemas.microsoft.com/office/powerpoint/2010/main" val="899638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10000"/>
          </a:bodyPr>
          <a:lstStyle/>
          <a:p>
            <a:pPr marL="0" indent="0" algn="just">
              <a:buNone/>
            </a:pPr>
            <a:r>
              <a:rPr lang="en-US" sz="6400" dirty="0"/>
              <a:t>“Analysis is simply the pursuit of understanding, usually through detailed inspection or comparison”</a:t>
            </a:r>
            <a:r>
              <a:rPr lang="en-US" sz="5800" dirty="0"/>
              <a:t/>
            </a:r>
            <a:br>
              <a:rPr lang="en-US" sz="5800" dirty="0"/>
            </a:br>
            <a:endParaRPr lang="en-US" sz="1200" dirty="0"/>
          </a:p>
          <a:p>
            <a:pPr marL="0" indent="0" algn="just">
              <a:buNone/>
            </a:pPr>
            <a:r>
              <a:rPr lang="en-US" sz="4700" dirty="0"/>
              <a:t>- Carter </a:t>
            </a:r>
            <a:r>
              <a:rPr lang="en-US" sz="4700" dirty="0" err="1"/>
              <a:t>Hewgley</a:t>
            </a:r>
            <a:r>
              <a:rPr lang="en-US" sz="4700" dirty="0"/>
              <a:t>, Director of Analytics, Center for Government Excellence</a:t>
            </a:r>
          </a:p>
        </p:txBody>
      </p:sp>
      <p:sp>
        <p:nvSpPr>
          <p:cNvPr id="3" name="Title 2"/>
          <p:cNvSpPr>
            <a:spLocks noGrp="1"/>
          </p:cNvSpPr>
          <p:nvPr>
            <p:ph type="title"/>
          </p:nvPr>
        </p:nvSpPr>
        <p:spPr/>
        <p:txBody>
          <a:bodyPr/>
          <a:lstStyle/>
          <a:p>
            <a:r>
              <a:rPr lang="en-US" dirty="0"/>
              <a:t>What is Analysis?</a:t>
            </a:r>
          </a:p>
        </p:txBody>
      </p:sp>
    </p:spTree>
    <p:extLst>
      <p:ext uri="{BB962C8B-B14F-4D97-AF65-F5344CB8AC3E}">
        <p14:creationId xmlns:p14="http://schemas.microsoft.com/office/powerpoint/2010/main" val="64640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 y="1143000"/>
            <a:ext cx="8915400" cy="4572000"/>
          </a:xfrm>
          <a:prstGeom prst="rect">
            <a:avLst/>
          </a:prstGeom>
        </p:spPr>
      </p:pic>
    </p:spTree>
    <p:extLst>
      <p:ext uri="{BB962C8B-B14F-4D97-AF65-F5344CB8AC3E}">
        <p14:creationId xmlns:p14="http://schemas.microsoft.com/office/powerpoint/2010/main" val="342837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11200"/>
            <a:ext cx="9144000" cy="5419756"/>
          </a:xfrm>
          <a:prstGeom prst="rect">
            <a:avLst/>
          </a:prstGeom>
        </p:spPr>
      </p:pic>
    </p:spTree>
    <p:extLst>
      <p:ext uri="{BB962C8B-B14F-4D97-AF65-F5344CB8AC3E}">
        <p14:creationId xmlns:p14="http://schemas.microsoft.com/office/powerpoint/2010/main" val="332368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77900"/>
            <a:ext cx="9144000" cy="4889053"/>
          </a:xfrm>
          <a:prstGeom prst="rect">
            <a:avLst/>
          </a:prstGeom>
        </p:spPr>
      </p:pic>
    </p:spTree>
    <p:extLst>
      <p:ext uri="{BB962C8B-B14F-4D97-AF65-F5344CB8AC3E}">
        <p14:creationId xmlns:p14="http://schemas.microsoft.com/office/powerpoint/2010/main" val="519892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74700"/>
            <a:ext cx="9144000" cy="5286375"/>
          </a:xfrm>
          <a:prstGeom prst="rect">
            <a:avLst/>
          </a:prstGeom>
        </p:spPr>
      </p:pic>
    </p:spTree>
    <p:extLst>
      <p:ext uri="{BB962C8B-B14F-4D97-AF65-F5344CB8AC3E}">
        <p14:creationId xmlns:p14="http://schemas.microsoft.com/office/powerpoint/2010/main" val="1874275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793" y="1682500"/>
            <a:ext cx="6064414" cy="4951979"/>
          </a:xfrm>
          <a:prstGeom prst="rect">
            <a:avLst/>
          </a:prstGeom>
        </p:spPr>
      </p:pic>
      <p:sp>
        <p:nvSpPr>
          <p:cNvPr id="2" name="Title 1"/>
          <p:cNvSpPr>
            <a:spLocks noGrp="1"/>
          </p:cNvSpPr>
          <p:nvPr>
            <p:ph type="title"/>
          </p:nvPr>
        </p:nvSpPr>
        <p:spPr/>
        <p:txBody>
          <a:bodyPr/>
          <a:lstStyle/>
          <a:p>
            <a:r>
              <a:rPr lang="en-US" dirty="0"/>
              <a:t>Analytics Value Chain</a:t>
            </a:r>
          </a:p>
        </p:txBody>
      </p:sp>
    </p:spTree>
    <p:extLst>
      <p:ext uri="{BB962C8B-B14F-4D97-AF65-F5344CB8AC3E}">
        <p14:creationId xmlns:p14="http://schemas.microsoft.com/office/powerpoint/2010/main" val="1662900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Welcome</a:t>
            </a:r>
          </a:p>
        </p:txBody>
      </p:sp>
    </p:spTree>
    <p:extLst>
      <p:ext uri="{BB962C8B-B14F-4D97-AF65-F5344CB8AC3E}">
        <p14:creationId xmlns:p14="http://schemas.microsoft.com/office/powerpoint/2010/main" val="236711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653" y="752707"/>
            <a:ext cx="8020695" cy="5352586"/>
          </a:xfrm>
          <a:prstGeom prst="rect">
            <a:avLst/>
          </a:prstGeom>
        </p:spPr>
      </p:pic>
    </p:spTree>
    <p:extLst>
      <p:ext uri="{BB962C8B-B14F-4D97-AF65-F5344CB8AC3E}">
        <p14:creationId xmlns:p14="http://schemas.microsoft.com/office/powerpoint/2010/main" val="1012554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Analysis</a:t>
            </a:r>
          </a:p>
        </p:txBody>
      </p:sp>
    </p:spTree>
    <p:extLst>
      <p:ext uri="{BB962C8B-B14F-4D97-AF65-F5344CB8AC3E}">
        <p14:creationId xmlns:p14="http://schemas.microsoft.com/office/powerpoint/2010/main" val="162763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Quantifying Needs</a:t>
            </a:r>
          </a:p>
        </p:txBody>
      </p:sp>
      <p:sp>
        <p:nvSpPr>
          <p:cNvPr id="3" name="Content Placeholder 2"/>
          <p:cNvSpPr>
            <a:spLocks noGrp="1"/>
          </p:cNvSpPr>
          <p:nvPr>
            <p:ph idx="1"/>
          </p:nvPr>
        </p:nvSpPr>
        <p:spPr/>
        <p:txBody>
          <a:bodyPr>
            <a:normAutofit lnSpcReduction="10000"/>
          </a:bodyPr>
          <a:lstStyle/>
          <a:p>
            <a:r>
              <a:rPr lang="en-US" dirty="0"/>
              <a:t>How much of X do I need?</a:t>
            </a:r>
          </a:p>
          <a:p>
            <a:pPr lvl="1"/>
            <a:r>
              <a:rPr lang="en-US" dirty="0"/>
              <a:t>Analyzing inputs (resources, people, etc.)</a:t>
            </a:r>
          </a:p>
          <a:p>
            <a:r>
              <a:rPr lang="en-US" dirty="0"/>
              <a:t>How much does my need change given a different set of conditions?</a:t>
            </a:r>
          </a:p>
          <a:p>
            <a:pPr lvl="1"/>
            <a:r>
              <a:rPr lang="en-US" dirty="0"/>
              <a:t>What are the conditions that influence X?</a:t>
            </a:r>
          </a:p>
          <a:p>
            <a:r>
              <a:rPr lang="en-US" dirty="0"/>
              <a:t>Important Considerations:</a:t>
            </a:r>
          </a:p>
          <a:p>
            <a:pPr lvl="1"/>
            <a:r>
              <a:rPr lang="en-US" dirty="0"/>
              <a:t>How does X play into my organization’s mission and goals?</a:t>
            </a:r>
          </a:p>
          <a:p>
            <a:pPr lvl="1"/>
            <a:r>
              <a:rPr lang="en-US" dirty="0"/>
              <a:t>What’s the most meaningful way of quantifying X?</a:t>
            </a:r>
          </a:p>
        </p:txBody>
      </p:sp>
    </p:spTree>
    <p:extLst>
      <p:ext uri="{BB962C8B-B14F-4D97-AF65-F5344CB8AC3E}">
        <p14:creationId xmlns:p14="http://schemas.microsoft.com/office/powerpoint/2010/main" val="159611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51043"/>
            <a:ext cx="9144000" cy="6053668"/>
          </a:xfrm>
          <a:prstGeom prst="rect">
            <a:avLst/>
          </a:prstGeom>
        </p:spPr>
      </p:pic>
      <p:sp>
        <p:nvSpPr>
          <p:cNvPr id="6" name="Rectangle 5"/>
          <p:cNvSpPr/>
          <p:nvPr/>
        </p:nvSpPr>
        <p:spPr>
          <a:xfrm>
            <a:off x="1227667" y="6304711"/>
            <a:ext cx="6688667" cy="584776"/>
          </a:xfrm>
          <a:prstGeom prst="rect">
            <a:avLst/>
          </a:prstGeom>
        </p:spPr>
        <p:txBody>
          <a:bodyPr wrap="square">
            <a:spAutoFit/>
          </a:bodyPr>
          <a:lstStyle/>
          <a:p>
            <a:r>
              <a:rPr lang="en-US" sz="1600" dirty="0"/>
              <a:t>Source: NYC Mayors Office of Data Analytics – 2013 Annual Report</a:t>
            </a:r>
          </a:p>
          <a:p>
            <a:r>
              <a:rPr lang="en-US" sz="1600" dirty="0">
                <a:hlinkClick r:id="rId3"/>
              </a:rPr>
              <a:t>http://www.nyc.gov/html/analytics/downloads/pdf/annual_report_2013.pdf</a:t>
            </a:r>
            <a:r>
              <a:rPr lang="en-US" sz="1600" dirty="0"/>
              <a:t> </a:t>
            </a:r>
          </a:p>
        </p:txBody>
      </p:sp>
    </p:spTree>
    <p:extLst>
      <p:ext uri="{BB962C8B-B14F-4D97-AF65-F5344CB8AC3E}">
        <p14:creationId xmlns:p14="http://schemas.microsoft.com/office/powerpoint/2010/main" val="1552303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Operational Analysis</a:t>
            </a:r>
          </a:p>
        </p:txBody>
      </p:sp>
      <p:sp>
        <p:nvSpPr>
          <p:cNvPr id="3" name="Content Placeholder 2"/>
          <p:cNvSpPr>
            <a:spLocks noGrp="1"/>
          </p:cNvSpPr>
          <p:nvPr>
            <p:ph idx="1"/>
          </p:nvPr>
        </p:nvSpPr>
        <p:spPr/>
        <p:txBody>
          <a:bodyPr/>
          <a:lstStyle/>
          <a:p>
            <a:r>
              <a:rPr lang="en-US" dirty="0"/>
              <a:t>What is my organization doing?</a:t>
            </a:r>
          </a:p>
          <a:p>
            <a:pPr lvl="1"/>
            <a:r>
              <a:rPr lang="en-US" dirty="0"/>
              <a:t>Assessment</a:t>
            </a:r>
          </a:p>
          <a:p>
            <a:r>
              <a:rPr lang="en-US" dirty="0"/>
              <a:t>How might my organization do things better?</a:t>
            </a:r>
          </a:p>
          <a:p>
            <a:r>
              <a:rPr lang="en-US" dirty="0"/>
              <a:t>Important Considerations:</a:t>
            </a:r>
          </a:p>
          <a:p>
            <a:pPr lvl="1"/>
            <a:r>
              <a:rPr lang="en-US" dirty="0"/>
              <a:t>What are your organization’s mission and goals?</a:t>
            </a:r>
          </a:p>
          <a:p>
            <a:pPr lvl="1"/>
            <a:r>
              <a:rPr lang="en-US" dirty="0"/>
              <a:t>How do your employees do their work?</a:t>
            </a:r>
          </a:p>
          <a:p>
            <a:pPr lvl="1"/>
            <a:r>
              <a:rPr lang="en-US" dirty="0"/>
              <a:t>What’s the best way to measure this work?</a:t>
            </a:r>
          </a:p>
          <a:p>
            <a:endParaRPr lang="en-US" dirty="0"/>
          </a:p>
        </p:txBody>
      </p:sp>
    </p:spTree>
    <p:extLst>
      <p:ext uri="{BB962C8B-B14F-4D97-AF65-F5344CB8AC3E}">
        <p14:creationId xmlns:p14="http://schemas.microsoft.com/office/powerpoint/2010/main" val="193405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Performance Metrics</a:t>
            </a:r>
          </a:p>
        </p:txBody>
      </p:sp>
      <p:sp>
        <p:nvSpPr>
          <p:cNvPr id="3" name="Content Placeholder 2"/>
          <p:cNvSpPr>
            <a:spLocks noGrp="1"/>
          </p:cNvSpPr>
          <p:nvPr>
            <p:ph idx="1"/>
          </p:nvPr>
        </p:nvSpPr>
        <p:spPr/>
        <p:txBody>
          <a:bodyPr>
            <a:normAutofit fontScale="92500" lnSpcReduction="10000"/>
          </a:bodyPr>
          <a:lstStyle/>
          <a:p>
            <a:r>
              <a:rPr lang="en-US" dirty="0"/>
              <a:t>How is my organization doing?</a:t>
            </a:r>
          </a:p>
          <a:p>
            <a:pPr lvl="1"/>
            <a:r>
              <a:rPr lang="en-US" dirty="0"/>
              <a:t>Monitoring and evaluation</a:t>
            </a:r>
          </a:p>
          <a:p>
            <a:r>
              <a:rPr lang="en-US" dirty="0"/>
              <a:t>How do we make this data visible to the people who need it?</a:t>
            </a:r>
          </a:p>
          <a:p>
            <a:r>
              <a:rPr lang="en-US" dirty="0"/>
              <a:t>Important Considerations:</a:t>
            </a:r>
          </a:p>
          <a:p>
            <a:pPr lvl="1"/>
            <a:r>
              <a:rPr lang="en-US" dirty="0"/>
              <a:t>What is most important to measure (think mission and goals)?</a:t>
            </a:r>
          </a:p>
          <a:p>
            <a:pPr lvl="1"/>
            <a:r>
              <a:rPr lang="en-US" dirty="0"/>
              <a:t>How do we best measure performance?</a:t>
            </a:r>
          </a:p>
          <a:p>
            <a:pPr lvl="1"/>
            <a:r>
              <a:rPr lang="en-US" dirty="0"/>
              <a:t>“When a measure becomes a target, it ceases to be a good measure” - Charles </a:t>
            </a:r>
            <a:r>
              <a:rPr lang="en-US" dirty="0" err="1"/>
              <a:t>Goodhart</a:t>
            </a:r>
            <a:endParaRPr lang="en-US" dirty="0"/>
          </a:p>
          <a:p>
            <a:pPr marL="0" indent="0">
              <a:buNone/>
            </a:pPr>
            <a:endParaRPr lang="en-US" dirty="0"/>
          </a:p>
        </p:txBody>
      </p:sp>
    </p:spTree>
    <p:extLst>
      <p:ext uri="{BB962C8B-B14F-4D97-AF65-F5344CB8AC3E}">
        <p14:creationId xmlns:p14="http://schemas.microsoft.com/office/powerpoint/2010/main" val="193796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Tracking Hurricane Sandy Relief Funds</a:t>
            </a:r>
          </a:p>
        </p:txBody>
      </p:sp>
      <p:pic>
        <p:nvPicPr>
          <p:cNvPr id="5" name="Picture 4"/>
          <p:cNvPicPr>
            <a:picLocks noChangeAspect="1"/>
          </p:cNvPicPr>
          <p:nvPr/>
        </p:nvPicPr>
        <p:blipFill>
          <a:blip r:embed="rId2"/>
          <a:stretch>
            <a:fillRect/>
          </a:stretch>
        </p:blipFill>
        <p:spPr>
          <a:xfrm>
            <a:off x="0" y="1417638"/>
            <a:ext cx="9144000" cy="4699709"/>
          </a:xfrm>
          <a:prstGeom prst="rect">
            <a:avLst/>
          </a:prstGeom>
        </p:spPr>
      </p:pic>
      <p:sp>
        <p:nvSpPr>
          <p:cNvPr id="6" name="Rectangle 5"/>
          <p:cNvSpPr/>
          <p:nvPr/>
        </p:nvSpPr>
        <p:spPr>
          <a:xfrm>
            <a:off x="1227667" y="6304711"/>
            <a:ext cx="6688667" cy="584776"/>
          </a:xfrm>
          <a:prstGeom prst="rect">
            <a:avLst/>
          </a:prstGeom>
        </p:spPr>
        <p:txBody>
          <a:bodyPr wrap="square">
            <a:spAutoFit/>
          </a:bodyPr>
          <a:lstStyle/>
          <a:p>
            <a:r>
              <a:rPr lang="en-US" sz="1600" dirty="0"/>
              <a:t>Source: NYC Mayors Office of Data Analytics – 2013 Annual Report</a:t>
            </a:r>
          </a:p>
          <a:p>
            <a:r>
              <a:rPr lang="en-US" sz="1600" dirty="0">
                <a:hlinkClick r:id="rId3"/>
              </a:rPr>
              <a:t>http://www.nyc.gov/html/analytics/downloads/pdf/annual_report_2013.pdf</a:t>
            </a:r>
            <a:r>
              <a:rPr lang="en-US" sz="1600" dirty="0"/>
              <a:t> </a:t>
            </a:r>
          </a:p>
        </p:txBody>
      </p:sp>
    </p:spTree>
    <p:extLst>
      <p:ext uri="{BB962C8B-B14F-4D97-AF65-F5344CB8AC3E}">
        <p14:creationId xmlns:p14="http://schemas.microsoft.com/office/powerpoint/2010/main" val="912903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55146" y="0"/>
            <a:ext cx="7055734" cy="6470952"/>
          </a:xfrm>
          <a:prstGeom prst="rect">
            <a:avLst/>
          </a:prstGeom>
        </p:spPr>
      </p:pic>
      <p:sp>
        <p:nvSpPr>
          <p:cNvPr id="5" name="Rectangle 4"/>
          <p:cNvSpPr/>
          <p:nvPr/>
        </p:nvSpPr>
        <p:spPr>
          <a:xfrm>
            <a:off x="0" y="6488668"/>
            <a:ext cx="9143999" cy="369332"/>
          </a:xfrm>
          <a:prstGeom prst="rect">
            <a:avLst/>
          </a:prstGeom>
        </p:spPr>
        <p:txBody>
          <a:bodyPr wrap="square">
            <a:spAutoFit/>
          </a:bodyPr>
          <a:lstStyle/>
          <a:p>
            <a:pPr algn="ctr"/>
            <a:r>
              <a:rPr lang="en-US" dirty="0"/>
              <a:t>Source: </a:t>
            </a:r>
            <a:r>
              <a:rPr lang="en-US" dirty="0">
                <a:hlinkClick r:id="rId3"/>
              </a:rPr>
              <a:t>http://www.slideshare.net/Leananalytics/startup-metrics-toronto-march-19</a:t>
            </a:r>
            <a:r>
              <a:rPr lang="en-US" dirty="0"/>
              <a:t> </a:t>
            </a:r>
          </a:p>
        </p:txBody>
      </p:sp>
    </p:spTree>
    <p:extLst>
      <p:ext uri="{BB962C8B-B14F-4D97-AF65-F5344CB8AC3E}">
        <p14:creationId xmlns:p14="http://schemas.microsoft.com/office/powerpoint/2010/main" val="1552958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Goodhart’s</a:t>
            </a:r>
            <a:r>
              <a:rPr lang="en-US" dirty="0"/>
              <a:t> Law</a:t>
            </a:r>
          </a:p>
        </p:txBody>
      </p:sp>
      <p:sp>
        <p:nvSpPr>
          <p:cNvPr id="3" name="Content Placeholder 2"/>
          <p:cNvSpPr>
            <a:spLocks noGrp="1"/>
          </p:cNvSpPr>
          <p:nvPr>
            <p:ph sz="half" idx="1"/>
          </p:nvPr>
        </p:nvSpPr>
        <p:spPr/>
        <p:txBody>
          <a:bodyPr>
            <a:normAutofit/>
          </a:bodyPr>
          <a:lstStyle/>
          <a:p>
            <a:pPr marL="0" indent="0">
              <a:buNone/>
            </a:pPr>
            <a:r>
              <a:rPr lang="en-US" sz="4000" dirty="0"/>
              <a:t>“When a measure becomes a target, it ceases to be a good measure.”</a:t>
            </a:r>
            <a:br>
              <a:rPr lang="en-US" sz="4000" dirty="0"/>
            </a:br>
            <a:endParaRPr lang="en-US" sz="4000" dirty="0"/>
          </a:p>
          <a:p>
            <a:pPr>
              <a:buFontTx/>
              <a:buChar char="-"/>
            </a:pPr>
            <a:r>
              <a:rPr lang="en-US" sz="3200" dirty="0"/>
              <a:t>Charles </a:t>
            </a:r>
            <a:r>
              <a:rPr lang="en-US" sz="3200" dirty="0" err="1"/>
              <a:t>Goodhart</a:t>
            </a:r>
            <a:r>
              <a:rPr lang="en-US" sz="3200" dirty="0"/>
              <a:t>, Economist</a:t>
            </a:r>
          </a:p>
        </p:txBody>
      </p:sp>
      <p:pic>
        <p:nvPicPr>
          <p:cNvPr id="5" name="Content Placeholder 4"/>
          <p:cNvPicPr>
            <a:picLocks noGrp="1" noChangeAspect="1"/>
          </p:cNvPicPr>
          <p:nvPr>
            <p:ph sz="half" idx="2"/>
          </p:nvPr>
        </p:nvPicPr>
        <p:blipFill>
          <a:blip r:embed="rId2"/>
          <a:stretch>
            <a:fillRect/>
          </a:stretch>
        </p:blipFill>
        <p:spPr>
          <a:xfrm>
            <a:off x="4789225" y="1600200"/>
            <a:ext cx="3756549" cy="4525963"/>
          </a:xfrm>
          <a:prstGeom prst="rect">
            <a:avLst/>
          </a:prstGeom>
        </p:spPr>
      </p:pic>
      <p:sp>
        <p:nvSpPr>
          <p:cNvPr id="6" name="Rectangle 5"/>
          <p:cNvSpPr/>
          <p:nvPr/>
        </p:nvSpPr>
        <p:spPr>
          <a:xfrm>
            <a:off x="0" y="6519446"/>
            <a:ext cx="9144000" cy="338554"/>
          </a:xfrm>
          <a:prstGeom prst="rect">
            <a:avLst/>
          </a:prstGeom>
        </p:spPr>
        <p:txBody>
          <a:bodyPr wrap="square">
            <a:spAutoFit/>
          </a:bodyPr>
          <a:lstStyle/>
          <a:p>
            <a:pPr algn="ctr"/>
            <a:r>
              <a:rPr lang="en-US" sz="1600" dirty="0">
                <a:hlinkClick r:id="rId3"/>
              </a:rPr>
              <a:t>https://philebersole.wordpress.com/2013/01/10/goodharts-law-on-not-going-by-the-numbers/</a:t>
            </a:r>
            <a:r>
              <a:rPr lang="en-US" sz="1600" dirty="0"/>
              <a:t> </a:t>
            </a:r>
          </a:p>
        </p:txBody>
      </p:sp>
    </p:spTree>
    <p:extLst>
      <p:ext uri="{BB962C8B-B14F-4D97-AF65-F5344CB8AC3E}">
        <p14:creationId xmlns:p14="http://schemas.microsoft.com/office/powerpoint/2010/main" val="97970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Prioritization</a:t>
            </a:r>
          </a:p>
        </p:txBody>
      </p:sp>
      <p:sp>
        <p:nvSpPr>
          <p:cNvPr id="3" name="Content Placeholder 2"/>
          <p:cNvSpPr>
            <a:spLocks noGrp="1"/>
          </p:cNvSpPr>
          <p:nvPr>
            <p:ph idx="1"/>
          </p:nvPr>
        </p:nvSpPr>
        <p:spPr/>
        <p:txBody>
          <a:bodyPr/>
          <a:lstStyle/>
          <a:p>
            <a:r>
              <a:rPr lang="en-US" dirty="0"/>
              <a:t>How do I meet optimal outcomes with limited resources?</a:t>
            </a:r>
          </a:p>
          <a:p>
            <a:pPr lvl="1"/>
            <a:r>
              <a:rPr lang="en-US" dirty="0"/>
              <a:t>Optimizing allocation</a:t>
            </a:r>
          </a:p>
          <a:p>
            <a:r>
              <a:rPr lang="en-US" dirty="0"/>
              <a:t>Important considerations:</a:t>
            </a:r>
          </a:p>
          <a:p>
            <a:pPr lvl="1"/>
            <a:r>
              <a:rPr lang="en-US" dirty="0"/>
              <a:t>Minimize disruption</a:t>
            </a:r>
          </a:p>
          <a:p>
            <a:pPr lvl="1"/>
            <a:r>
              <a:rPr lang="en-US" dirty="0"/>
              <a:t>Work within current workflow</a:t>
            </a:r>
          </a:p>
          <a:p>
            <a:pPr lvl="1"/>
            <a:r>
              <a:rPr lang="en-US" dirty="0"/>
              <a:t>Support existing business practices</a:t>
            </a:r>
          </a:p>
        </p:txBody>
      </p:sp>
    </p:spTree>
    <p:extLst>
      <p:ext uri="{BB962C8B-B14F-4D97-AF65-F5344CB8AC3E}">
        <p14:creationId xmlns:p14="http://schemas.microsoft.com/office/powerpoint/2010/main" val="6316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526" y="946723"/>
            <a:ext cx="8960948" cy="4964554"/>
          </a:xfrm>
          <a:prstGeom prst="rect">
            <a:avLst/>
          </a:prstGeom>
        </p:spPr>
      </p:pic>
    </p:spTree>
    <p:extLst>
      <p:ext uri="{BB962C8B-B14F-4D97-AF65-F5344CB8AC3E}">
        <p14:creationId xmlns:p14="http://schemas.microsoft.com/office/powerpoint/2010/main" val="2603175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Cincinnati Blight Prevention Model</a:t>
            </a:r>
          </a:p>
        </p:txBody>
      </p:sp>
      <p:pic>
        <p:nvPicPr>
          <p:cNvPr id="4" name="Picture 3"/>
          <p:cNvPicPr>
            <a:picLocks noChangeAspect="1"/>
          </p:cNvPicPr>
          <p:nvPr/>
        </p:nvPicPr>
        <p:blipFill>
          <a:blip r:embed="rId2"/>
          <a:stretch>
            <a:fillRect/>
          </a:stretch>
        </p:blipFill>
        <p:spPr>
          <a:xfrm>
            <a:off x="0" y="1417638"/>
            <a:ext cx="9144000" cy="4765040"/>
          </a:xfrm>
          <a:prstGeom prst="rect">
            <a:avLst/>
          </a:prstGeom>
        </p:spPr>
      </p:pic>
      <p:sp>
        <p:nvSpPr>
          <p:cNvPr id="5" name="Rectangle 4"/>
          <p:cNvSpPr/>
          <p:nvPr/>
        </p:nvSpPr>
        <p:spPr>
          <a:xfrm>
            <a:off x="1203476" y="6427113"/>
            <a:ext cx="6737048" cy="369332"/>
          </a:xfrm>
          <a:prstGeom prst="rect">
            <a:avLst/>
          </a:prstGeom>
        </p:spPr>
        <p:txBody>
          <a:bodyPr wrap="square">
            <a:spAutoFit/>
          </a:bodyPr>
          <a:lstStyle/>
          <a:p>
            <a:pPr algn="ctr"/>
            <a:r>
              <a:rPr lang="en-US" dirty="0">
                <a:hlinkClick r:id="rId3"/>
              </a:rPr>
              <a:t>http://dssg.uchicago.edu/2015/08/20/cincy-blight-prevention.html</a:t>
            </a:r>
            <a:r>
              <a:rPr lang="en-US" dirty="0"/>
              <a:t>  </a:t>
            </a:r>
          </a:p>
        </p:txBody>
      </p:sp>
    </p:spTree>
    <p:extLst>
      <p:ext uri="{BB962C8B-B14F-4D97-AF65-F5344CB8AC3E}">
        <p14:creationId xmlns:p14="http://schemas.microsoft.com/office/powerpoint/2010/main" val="2073360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653383"/>
            <a:ext cx="6446762" cy="4893715"/>
          </a:xfrm>
          <a:prstGeom prst="rect">
            <a:avLst/>
          </a:prstGeom>
          <a:ln>
            <a:solidFill>
              <a:srgbClr val="000000"/>
            </a:solidFill>
          </a:ln>
        </p:spPr>
      </p:pic>
      <p:pic>
        <p:nvPicPr>
          <p:cNvPr id="4" name="Picture 3"/>
          <p:cNvPicPr>
            <a:picLocks noChangeAspect="1"/>
          </p:cNvPicPr>
          <p:nvPr/>
        </p:nvPicPr>
        <p:blipFill>
          <a:blip r:embed="rId3"/>
          <a:stretch>
            <a:fillRect/>
          </a:stretch>
        </p:blipFill>
        <p:spPr>
          <a:xfrm>
            <a:off x="3749524" y="3476775"/>
            <a:ext cx="5394476" cy="2941243"/>
          </a:xfrm>
          <a:prstGeom prst="rect">
            <a:avLst/>
          </a:prstGeom>
          <a:ln>
            <a:solidFill>
              <a:schemeClr val="tx1"/>
            </a:solidFill>
          </a:ln>
        </p:spPr>
      </p:pic>
      <p:sp>
        <p:nvSpPr>
          <p:cNvPr id="5" name="Rectangle 4"/>
          <p:cNvSpPr/>
          <p:nvPr/>
        </p:nvSpPr>
        <p:spPr>
          <a:xfrm>
            <a:off x="-1" y="6547098"/>
            <a:ext cx="9144001" cy="307777"/>
          </a:xfrm>
          <a:prstGeom prst="rect">
            <a:avLst/>
          </a:prstGeom>
        </p:spPr>
        <p:txBody>
          <a:bodyPr wrap="square">
            <a:spAutoFit/>
          </a:bodyPr>
          <a:lstStyle/>
          <a:p>
            <a:r>
              <a:rPr lang="en-US" sz="1400" dirty="0">
                <a:hlinkClick r:id="rId4"/>
              </a:rPr>
              <a:t>http://www.nola.gov/performance-and-accountability/nolalytics/files/full-report-on-analytics-informed-smoke-alarm-outr/</a:t>
            </a:r>
            <a:r>
              <a:rPr lang="en-US" sz="1400" dirty="0"/>
              <a:t> </a:t>
            </a:r>
          </a:p>
        </p:txBody>
      </p:sp>
      <p:sp>
        <p:nvSpPr>
          <p:cNvPr id="6" name="Title 5"/>
          <p:cNvSpPr>
            <a:spLocks noGrp="1"/>
          </p:cNvSpPr>
          <p:nvPr>
            <p:ph type="title"/>
          </p:nvPr>
        </p:nvSpPr>
        <p:spPr/>
        <p:txBody>
          <a:bodyPr>
            <a:normAutofit fontScale="90000"/>
          </a:bodyPr>
          <a:lstStyle/>
          <a:p>
            <a:r>
              <a:rPr lang="en-US" dirty="0"/>
              <a:t>New Orleans Smoke Alarm </a:t>
            </a:r>
            <a:br>
              <a:rPr lang="en-US" dirty="0"/>
            </a:br>
            <a:r>
              <a:rPr lang="en-US" dirty="0"/>
              <a:t>Targeted Outreach</a:t>
            </a:r>
          </a:p>
        </p:txBody>
      </p:sp>
    </p:spTree>
    <p:extLst>
      <p:ext uri="{BB962C8B-B14F-4D97-AF65-F5344CB8AC3E}">
        <p14:creationId xmlns:p14="http://schemas.microsoft.com/office/powerpoint/2010/main" val="1895880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97299"/>
            <a:ext cx="9144000" cy="6063401"/>
          </a:xfrm>
          <a:prstGeom prst="rect">
            <a:avLst/>
          </a:prstGeom>
        </p:spPr>
      </p:pic>
      <p:sp>
        <p:nvSpPr>
          <p:cNvPr id="8" name="Rectangle 7"/>
          <p:cNvSpPr/>
          <p:nvPr/>
        </p:nvSpPr>
        <p:spPr>
          <a:xfrm>
            <a:off x="0" y="6460700"/>
            <a:ext cx="9143999" cy="369332"/>
          </a:xfrm>
          <a:prstGeom prst="rect">
            <a:avLst/>
          </a:prstGeom>
        </p:spPr>
        <p:txBody>
          <a:bodyPr wrap="square">
            <a:spAutoFit/>
          </a:bodyPr>
          <a:lstStyle/>
          <a:p>
            <a:pPr algn="ctr"/>
            <a:r>
              <a:rPr lang="en-US" dirty="0">
                <a:hlinkClick r:id="rId3"/>
              </a:rPr>
              <a:t>http://www.nola.com/politics/index.ssf/2015/10/new_orleans_fire_department.html</a:t>
            </a:r>
            <a:r>
              <a:rPr lang="en-US" dirty="0"/>
              <a:t> </a:t>
            </a:r>
          </a:p>
        </p:txBody>
      </p:sp>
    </p:spTree>
    <p:extLst>
      <p:ext uri="{BB962C8B-B14F-4D97-AF65-F5344CB8AC3E}">
        <p14:creationId xmlns:p14="http://schemas.microsoft.com/office/powerpoint/2010/main" val="3607780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5848" y="981350"/>
            <a:ext cx="8892304" cy="4895300"/>
          </a:xfrm>
          <a:prstGeom prst="rect">
            <a:avLst/>
          </a:prstGeom>
        </p:spPr>
      </p:pic>
      <p:sp>
        <p:nvSpPr>
          <p:cNvPr id="4" name="TextBox 3"/>
          <p:cNvSpPr txBox="1"/>
          <p:nvPr/>
        </p:nvSpPr>
        <p:spPr>
          <a:xfrm>
            <a:off x="629240" y="6132868"/>
            <a:ext cx="6263253" cy="369332"/>
          </a:xfrm>
          <a:prstGeom prst="rect">
            <a:avLst/>
          </a:prstGeom>
          <a:noFill/>
        </p:spPr>
        <p:txBody>
          <a:bodyPr wrap="none" rtlCol="0">
            <a:spAutoFit/>
          </a:bodyPr>
          <a:lstStyle/>
          <a:p>
            <a:r>
              <a:rPr lang="en-US"/>
              <a:t>Source: </a:t>
            </a:r>
            <a:r>
              <a:rPr lang="en-US">
                <a:hlinkClick r:id="rId3"/>
              </a:rPr>
              <a:t>https://www.sas.com/news/sascom/analytics_levels.pdf</a:t>
            </a:r>
            <a:r>
              <a:rPr lang="en-US"/>
              <a:t>  </a:t>
            </a:r>
          </a:p>
        </p:txBody>
      </p:sp>
    </p:spTree>
    <p:extLst>
      <p:ext uri="{BB962C8B-B14F-4D97-AF65-F5344CB8AC3E}">
        <p14:creationId xmlns:p14="http://schemas.microsoft.com/office/powerpoint/2010/main" val="30533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kind of analysis does your office do?</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542172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 min break</a:t>
            </a:r>
          </a:p>
        </p:txBody>
      </p:sp>
    </p:spTree>
    <p:extLst>
      <p:ext uri="{BB962C8B-B14F-4D97-AF65-F5344CB8AC3E}">
        <p14:creationId xmlns:p14="http://schemas.microsoft.com/office/powerpoint/2010/main" val="886328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42382"/>
            <a:ext cx="7772400" cy="1773237"/>
          </a:xfrm>
        </p:spPr>
        <p:txBody>
          <a:bodyPr>
            <a:normAutofit fontScale="90000"/>
          </a:bodyPr>
          <a:lstStyle/>
          <a:p>
            <a:r>
              <a:rPr lang="en-US" dirty="0"/>
              <a:t>4 Types of Concerns to be mindful of</a:t>
            </a:r>
          </a:p>
        </p:txBody>
      </p:sp>
    </p:spTree>
    <p:extLst>
      <p:ext uri="{BB962C8B-B14F-4D97-AF65-F5344CB8AC3E}">
        <p14:creationId xmlns:p14="http://schemas.microsoft.com/office/powerpoint/2010/main" val="1193523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Technical</a:t>
            </a:r>
          </a:p>
        </p:txBody>
      </p:sp>
      <p:sp>
        <p:nvSpPr>
          <p:cNvPr id="3" name="Content Placeholder 2"/>
          <p:cNvSpPr>
            <a:spLocks noGrp="1"/>
          </p:cNvSpPr>
          <p:nvPr>
            <p:ph idx="1"/>
          </p:nvPr>
        </p:nvSpPr>
        <p:spPr/>
        <p:txBody>
          <a:bodyPr/>
          <a:lstStyle/>
          <a:p>
            <a:r>
              <a:rPr lang="en-US" dirty="0"/>
              <a:t>Having the right tools</a:t>
            </a:r>
          </a:p>
          <a:p>
            <a:r>
              <a:rPr lang="en-US" dirty="0"/>
              <a:t>Having the people who can use them</a:t>
            </a:r>
          </a:p>
          <a:p>
            <a:r>
              <a:rPr lang="en-US" dirty="0"/>
              <a:t>Making everything work together</a:t>
            </a:r>
          </a:p>
          <a:p>
            <a:r>
              <a:rPr lang="en-US" i="1" dirty="0"/>
              <a:t>Potential trap: having a solution in search of a problem</a:t>
            </a:r>
          </a:p>
        </p:txBody>
      </p:sp>
    </p:spTree>
    <p:extLst>
      <p:ext uri="{BB962C8B-B14F-4D97-AF65-F5344CB8AC3E}">
        <p14:creationId xmlns:p14="http://schemas.microsoft.com/office/powerpoint/2010/main" val="160606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Legal</a:t>
            </a:r>
          </a:p>
        </p:txBody>
      </p:sp>
      <p:sp>
        <p:nvSpPr>
          <p:cNvPr id="3" name="Content Placeholder 2"/>
          <p:cNvSpPr>
            <a:spLocks noGrp="1"/>
          </p:cNvSpPr>
          <p:nvPr>
            <p:ph idx="1"/>
          </p:nvPr>
        </p:nvSpPr>
        <p:spPr/>
        <p:txBody>
          <a:bodyPr/>
          <a:lstStyle/>
          <a:p>
            <a:r>
              <a:rPr lang="en-US" dirty="0"/>
              <a:t>Laws</a:t>
            </a:r>
          </a:p>
          <a:p>
            <a:r>
              <a:rPr lang="en-US" dirty="0"/>
              <a:t>Regulations</a:t>
            </a:r>
          </a:p>
          <a:p>
            <a:r>
              <a:rPr lang="en-US" dirty="0"/>
              <a:t>Practices</a:t>
            </a:r>
          </a:p>
          <a:p>
            <a:r>
              <a:rPr lang="en-US" i="1" dirty="0"/>
              <a:t>Potential trap: not doing something because of mistaken assumptions </a:t>
            </a:r>
          </a:p>
        </p:txBody>
      </p:sp>
    </p:spTree>
    <p:extLst>
      <p:ext uri="{BB962C8B-B14F-4D97-AF65-F5344CB8AC3E}">
        <p14:creationId xmlns:p14="http://schemas.microsoft.com/office/powerpoint/2010/main" val="196611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33683"/>
            <a:ext cx="9144000" cy="6211427"/>
          </a:xfrm>
          <a:prstGeom prst="rect">
            <a:avLst/>
          </a:prstGeom>
        </p:spPr>
      </p:pic>
      <p:sp>
        <p:nvSpPr>
          <p:cNvPr id="2" name="Rectangle 1"/>
          <p:cNvSpPr/>
          <p:nvPr/>
        </p:nvSpPr>
        <p:spPr>
          <a:xfrm>
            <a:off x="0" y="6550223"/>
            <a:ext cx="9144000" cy="307777"/>
          </a:xfrm>
          <a:prstGeom prst="rect">
            <a:avLst/>
          </a:prstGeom>
        </p:spPr>
        <p:txBody>
          <a:bodyPr wrap="square">
            <a:spAutoFit/>
          </a:bodyPr>
          <a:lstStyle/>
          <a:p>
            <a:pPr algn="ctr"/>
            <a:r>
              <a:rPr lang="en-US" sz="1400" dirty="0">
                <a:hlinkClick r:id="rId3"/>
              </a:rPr>
              <a:t>http://www.nytimes.com/2015/07/21/health/hipaas-use-as-code-of-silence-often-misinterprets-the-law.html?_r=0</a:t>
            </a:r>
            <a:r>
              <a:rPr lang="en-US" sz="1400" dirty="0"/>
              <a:t> </a:t>
            </a:r>
          </a:p>
        </p:txBody>
      </p:sp>
    </p:spTree>
    <p:extLst>
      <p:ext uri="{BB962C8B-B14F-4D97-AF65-F5344CB8AC3E}">
        <p14:creationId xmlns:p14="http://schemas.microsoft.com/office/powerpoint/2010/main" val="2035736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
        <p:nvSpPr>
          <p:cNvPr id="3" name="Text Placeholder 2"/>
          <p:cNvSpPr>
            <a:spLocks noGrp="1"/>
          </p:cNvSpPr>
          <p:nvPr>
            <p:ph idx="1"/>
          </p:nvPr>
        </p:nvSpPr>
        <p:spPr/>
        <p:txBody>
          <a:bodyPr>
            <a:noAutofit/>
          </a:bodyPr>
          <a:lstStyle/>
          <a:p>
            <a:pPr marL="0" indent="0">
              <a:buNone/>
            </a:pPr>
            <a:r>
              <a:rPr lang="en-US" sz="2800" dirty="0"/>
              <a:t>Turn to your neighbor and introduce yourself with the following:</a:t>
            </a:r>
          </a:p>
          <a:p>
            <a:r>
              <a:rPr lang="en-US" sz="2800" dirty="0"/>
              <a:t>Name</a:t>
            </a:r>
          </a:p>
          <a:p>
            <a:r>
              <a:rPr lang="en-US" sz="2800" dirty="0"/>
              <a:t>Agency and Office</a:t>
            </a:r>
          </a:p>
          <a:p>
            <a:r>
              <a:rPr lang="en-US" sz="2800" dirty="0"/>
              <a:t>What’s the most interesting data related project you’ve worked on?</a:t>
            </a:r>
          </a:p>
          <a:p>
            <a:pPr marL="0" indent="0">
              <a:buNone/>
            </a:pPr>
            <a:r>
              <a:rPr lang="en-US" sz="2800" dirty="0"/>
              <a:t>You will introduce them to the class</a:t>
            </a:r>
          </a:p>
        </p:txBody>
      </p:sp>
    </p:spTree>
    <p:extLst>
      <p:ext uri="{BB962C8B-B14F-4D97-AF65-F5344CB8AC3E}">
        <p14:creationId xmlns:p14="http://schemas.microsoft.com/office/powerpoint/2010/main" val="3939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Cultural</a:t>
            </a:r>
          </a:p>
        </p:txBody>
      </p:sp>
      <p:sp>
        <p:nvSpPr>
          <p:cNvPr id="3" name="Content Placeholder 2"/>
          <p:cNvSpPr>
            <a:spLocks noGrp="1"/>
          </p:cNvSpPr>
          <p:nvPr>
            <p:ph idx="1"/>
          </p:nvPr>
        </p:nvSpPr>
        <p:spPr/>
        <p:txBody>
          <a:bodyPr/>
          <a:lstStyle/>
          <a:p>
            <a:r>
              <a:rPr lang="en-US" dirty="0"/>
              <a:t>“We’ve always done it this way”</a:t>
            </a:r>
          </a:p>
          <a:p>
            <a:r>
              <a:rPr lang="en-US" dirty="0"/>
              <a:t>“I’m not sure I understand how this works”</a:t>
            </a:r>
          </a:p>
          <a:p>
            <a:r>
              <a:rPr lang="en-US" i="1" dirty="0"/>
              <a:t>Potential trap: being afraid of rocking the boat</a:t>
            </a:r>
          </a:p>
        </p:txBody>
      </p:sp>
    </p:spTree>
    <p:extLst>
      <p:ext uri="{BB962C8B-B14F-4D97-AF65-F5344CB8AC3E}">
        <p14:creationId xmlns:p14="http://schemas.microsoft.com/office/powerpoint/2010/main" val="92063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4.Political</a:t>
            </a:r>
          </a:p>
        </p:txBody>
      </p:sp>
      <p:sp>
        <p:nvSpPr>
          <p:cNvPr id="3" name="Content Placeholder 2"/>
          <p:cNvSpPr>
            <a:spLocks noGrp="1"/>
          </p:cNvSpPr>
          <p:nvPr>
            <p:ph idx="1"/>
          </p:nvPr>
        </p:nvSpPr>
        <p:spPr/>
        <p:txBody>
          <a:bodyPr/>
          <a:lstStyle/>
          <a:p>
            <a:r>
              <a:rPr lang="en-US" dirty="0"/>
              <a:t>Inter-departmental</a:t>
            </a:r>
          </a:p>
          <a:p>
            <a:r>
              <a:rPr lang="en-US" dirty="0"/>
              <a:t>Intra-departmental</a:t>
            </a:r>
          </a:p>
          <a:p>
            <a:r>
              <a:rPr lang="en-US" dirty="0"/>
              <a:t>Public relations</a:t>
            </a:r>
          </a:p>
          <a:p>
            <a:r>
              <a:rPr lang="en-US" i="1" dirty="0"/>
              <a:t>Potential trap: not putting the necessary effort into something that will pay dividends to your agency and ultimately to the city as a whole</a:t>
            </a:r>
          </a:p>
        </p:txBody>
      </p:sp>
    </p:spTree>
    <p:extLst>
      <p:ext uri="{BB962C8B-B14F-4D97-AF65-F5344CB8AC3E}">
        <p14:creationId xmlns:p14="http://schemas.microsoft.com/office/powerpoint/2010/main" val="211403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747963"/>
            <a:ext cx="7772400" cy="1857904"/>
          </a:xfrm>
        </p:spPr>
        <p:txBody>
          <a:bodyPr/>
          <a:lstStyle/>
          <a:p>
            <a:r>
              <a:rPr lang="en-US" dirty="0"/>
              <a:t>Do you have an example of this?</a:t>
            </a:r>
          </a:p>
        </p:txBody>
      </p:sp>
    </p:spTree>
    <p:extLst>
      <p:ext uri="{BB962C8B-B14F-4D97-AF65-F5344CB8AC3E}">
        <p14:creationId xmlns:p14="http://schemas.microsoft.com/office/powerpoint/2010/main" val="1131295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idx="1"/>
          </p:nvPr>
        </p:nvSpPr>
        <p:spPr/>
        <p:txBody>
          <a:bodyPr/>
          <a:lstStyle/>
          <a:p>
            <a:r>
              <a:rPr lang="en-US" dirty="0"/>
              <a:t>Time, money, lives saved</a:t>
            </a:r>
          </a:p>
          <a:p>
            <a:pPr marL="0" indent="0">
              <a:buNone/>
            </a:pPr>
            <a:endParaRPr lang="en-US" dirty="0"/>
          </a:p>
        </p:txBody>
      </p:sp>
      <p:pic>
        <p:nvPicPr>
          <p:cNvPr id="4" name="Picture 3"/>
          <p:cNvPicPr>
            <a:picLocks noChangeAspect="1"/>
          </p:cNvPicPr>
          <p:nvPr/>
        </p:nvPicPr>
        <p:blipFill>
          <a:blip r:embed="rId3"/>
          <a:stretch>
            <a:fillRect/>
          </a:stretch>
        </p:blipFill>
        <p:spPr>
          <a:xfrm>
            <a:off x="841526" y="2302348"/>
            <a:ext cx="7460948" cy="4248434"/>
          </a:xfrm>
          <a:prstGeom prst="rect">
            <a:avLst/>
          </a:prstGeom>
          <a:ln>
            <a:solidFill>
              <a:srgbClr val="000000"/>
            </a:solidFill>
          </a:ln>
          <a:effectLst>
            <a:outerShdw blurRad="50800" dist="38100" dir="2700000" algn="tl" rotWithShape="0">
              <a:prstClr val="black">
                <a:alpha val="40000"/>
              </a:prstClr>
            </a:outerShdw>
          </a:effectLst>
        </p:spPr>
      </p:pic>
      <p:sp>
        <p:nvSpPr>
          <p:cNvPr id="5" name="Rectangle 4"/>
          <p:cNvSpPr/>
          <p:nvPr/>
        </p:nvSpPr>
        <p:spPr>
          <a:xfrm>
            <a:off x="0" y="6531541"/>
            <a:ext cx="9144000" cy="338554"/>
          </a:xfrm>
          <a:prstGeom prst="rect">
            <a:avLst/>
          </a:prstGeom>
        </p:spPr>
        <p:txBody>
          <a:bodyPr wrap="square">
            <a:spAutoFit/>
          </a:bodyPr>
          <a:lstStyle/>
          <a:p>
            <a:pPr algn="ctr"/>
            <a:r>
              <a:rPr lang="en-US" sz="1600" dirty="0">
                <a:hlinkClick r:id="rId4"/>
              </a:rPr>
              <a:t>http://www.nyc.gov/html/bic/downloads/pdf/pr/nyc_bic_dep_mayoroff_policy_10_18_12.pdf</a:t>
            </a:r>
            <a:r>
              <a:rPr lang="en-US" sz="1600" dirty="0"/>
              <a:t> </a:t>
            </a:r>
          </a:p>
        </p:txBody>
      </p:sp>
    </p:spTree>
    <p:extLst>
      <p:ext uri="{BB962C8B-B14F-4D97-AF65-F5344CB8AC3E}">
        <p14:creationId xmlns:p14="http://schemas.microsoft.com/office/powerpoint/2010/main" val="196656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idx="1"/>
          </p:nvPr>
        </p:nvSpPr>
        <p:spPr/>
        <p:txBody>
          <a:bodyPr/>
          <a:lstStyle/>
          <a:p>
            <a:r>
              <a:rPr lang="en-US" dirty="0"/>
              <a:t>Time, money, lives saved</a:t>
            </a:r>
          </a:p>
          <a:p>
            <a:r>
              <a:rPr lang="en-US" dirty="0"/>
              <a:t>Better delivery of services to stakeholders</a:t>
            </a:r>
          </a:p>
        </p:txBody>
      </p:sp>
    </p:spTree>
    <p:extLst>
      <p:ext uri="{BB962C8B-B14F-4D97-AF65-F5344CB8AC3E}">
        <p14:creationId xmlns:p14="http://schemas.microsoft.com/office/powerpoint/2010/main" val="793056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45820" y="342348"/>
            <a:ext cx="7360920" cy="6078360"/>
            <a:chOff x="845820" y="342348"/>
            <a:chExt cx="7360920" cy="607836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 y="342348"/>
              <a:ext cx="7360920" cy="25404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0" y="2882843"/>
              <a:ext cx="6777990" cy="3537865"/>
            </a:xfrm>
            <a:prstGeom prst="rect">
              <a:avLst/>
            </a:prstGeom>
          </p:spPr>
        </p:pic>
      </p:grpSp>
      <p:sp>
        <p:nvSpPr>
          <p:cNvPr id="7" name="Rectangle 6"/>
          <p:cNvSpPr/>
          <p:nvPr/>
        </p:nvSpPr>
        <p:spPr>
          <a:xfrm>
            <a:off x="565785" y="6534834"/>
            <a:ext cx="8012430" cy="307777"/>
          </a:xfrm>
          <a:prstGeom prst="rect">
            <a:avLst/>
          </a:prstGeom>
        </p:spPr>
        <p:txBody>
          <a:bodyPr wrap="square">
            <a:spAutoFit/>
          </a:bodyPr>
          <a:lstStyle/>
          <a:p>
            <a:pPr algn="ctr"/>
            <a:r>
              <a:rPr lang="en-US" sz="1400" dirty="0">
                <a:hlinkClick r:id="rId4"/>
              </a:rPr>
              <a:t>http://iquantny.tumblr.com/post/114470101209/i-quant-a-victory-mta-adds-new-button-for</a:t>
            </a:r>
            <a:r>
              <a:rPr lang="en-US" sz="1400" dirty="0"/>
              <a:t> </a:t>
            </a:r>
          </a:p>
        </p:txBody>
      </p:sp>
    </p:spTree>
    <p:extLst>
      <p:ext uri="{BB962C8B-B14F-4D97-AF65-F5344CB8AC3E}">
        <p14:creationId xmlns:p14="http://schemas.microsoft.com/office/powerpoint/2010/main" val="1293388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idx="1"/>
          </p:nvPr>
        </p:nvSpPr>
        <p:spPr/>
        <p:txBody>
          <a:bodyPr/>
          <a:lstStyle/>
          <a:p>
            <a:r>
              <a:rPr lang="en-US" dirty="0"/>
              <a:t>Time, money, lives saved</a:t>
            </a:r>
          </a:p>
          <a:p>
            <a:r>
              <a:rPr lang="en-US" dirty="0"/>
              <a:t>Better delivery of services to stakeholders</a:t>
            </a:r>
          </a:p>
          <a:p>
            <a:r>
              <a:rPr lang="en-US" dirty="0"/>
              <a:t>More transparency</a:t>
            </a:r>
          </a:p>
          <a:p>
            <a:r>
              <a:rPr lang="en-US" dirty="0"/>
              <a:t>More accountability</a:t>
            </a:r>
          </a:p>
          <a:p>
            <a:endParaRPr lang="en-US" dirty="0"/>
          </a:p>
        </p:txBody>
      </p:sp>
    </p:spTree>
    <p:extLst>
      <p:ext uri="{BB962C8B-B14F-4D97-AF65-F5344CB8AC3E}">
        <p14:creationId xmlns:p14="http://schemas.microsoft.com/office/powerpoint/2010/main" val="114499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4300" y="140305"/>
            <a:ext cx="8902700" cy="6467537"/>
            <a:chOff x="114300" y="140305"/>
            <a:chExt cx="8902700" cy="6467537"/>
          </a:xfrm>
        </p:grpSpPr>
        <p:pic>
          <p:nvPicPr>
            <p:cNvPr id="4" name="Picture 3"/>
            <p:cNvPicPr>
              <a:picLocks noChangeAspect="1"/>
            </p:cNvPicPr>
            <p:nvPr/>
          </p:nvPicPr>
          <p:blipFill>
            <a:blip r:embed="rId2"/>
            <a:stretch>
              <a:fillRect/>
            </a:stretch>
          </p:blipFill>
          <p:spPr>
            <a:xfrm>
              <a:off x="114300" y="140305"/>
              <a:ext cx="8902700" cy="2997200"/>
            </a:xfrm>
            <a:prstGeom prst="rect">
              <a:avLst/>
            </a:prstGeom>
          </p:spPr>
        </p:pic>
        <p:pic>
          <p:nvPicPr>
            <p:cNvPr id="5" name="Picture 4"/>
            <p:cNvPicPr>
              <a:picLocks noChangeAspect="1"/>
            </p:cNvPicPr>
            <p:nvPr/>
          </p:nvPicPr>
          <p:blipFill rotWithShape="1">
            <a:blip r:embed="rId3"/>
            <a:srcRect r="32736"/>
            <a:stretch/>
          </p:blipFill>
          <p:spPr>
            <a:xfrm>
              <a:off x="114300" y="3137505"/>
              <a:ext cx="4469795" cy="3470337"/>
            </a:xfrm>
            <a:prstGeom prst="rect">
              <a:avLst/>
            </a:prstGeom>
          </p:spPr>
        </p:pic>
        <p:pic>
          <p:nvPicPr>
            <p:cNvPr id="6" name="Picture 5"/>
            <p:cNvPicPr>
              <a:picLocks noChangeAspect="1"/>
            </p:cNvPicPr>
            <p:nvPr/>
          </p:nvPicPr>
          <p:blipFill>
            <a:blip r:embed="rId4"/>
            <a:stretch>
              <a:fillRect/>
            </a:stretch>
          </p:blipFill>
          <p:spPr>
            <a:xfrm>
              <a:off x="4765524" y="3136112"/>
              <a:ext cx="4251476" cy="3471730"/>
            </a:xfrm>
            <a:prstGeom prst="rect">
              <a:avLst/>
            </a:prstGeom>
          </p:spPr>
        </p:pic>
      </p:grpSp>
      <p:sp>
        <p:nvSpPr>
          <p:cNvPr id="7" name="Rectangle 6"/>
          <p:cNvSpPr/>
          <p:nvPr/>
        </p:nvSpPr>
        <p:spPr>
          <a:xfrm>
            <a:off x="0" y="6550223"/>
            <a:ext cx="9144000" cy="307777"/>
          </a:xfrm>
          <a:prstGeom prst="rect">
            <a:avLst/>
          </a:prstGeom>
        </p:spPr>
        <p:txBody>
          <a:bodyPr wrap="square">
            <a:spAutoFit/>
          </a:bodyPr>
          <a:lstStyle/>
          <a:p>
            <a:pPr algn="ctr"/>
            <a:r>
              <a:rPr lang="en-US" sz="1400" dirty="0">
                <a:hlinkClick r:id="rId5"/>
              </a:rPr>
              <a:t>http://iquantny.tumblr.com/post/87573867759/success-how-nyc-open-data-and-reddit-saved-new</a:t>
            </a:r>
            <a:r>
              <a:rPr lang="en-US" sz="1400" dirty="0"/>
              <a:t> </a:t>
            </a:r>
          </a:p>
        </p:txBody>
      </p:sp>
    </p:spTree>
    <p:extLst>
      <p:ext uri="{BB962C8B-B14F-4D97-AF65-F5344CB8AC3E}">
        <p14:creationId xmlns:p14="http://schemas.microsoft.com/office/powerpoint/2010/main" val="532435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2001367"/>
            <a:ext cx="7772400" cy="2855267"/>
          </a:xfrm>
        </p:spPr>
        <p:txBody>
          <a:bodyPr>
            <a:normAutofit fontScale="90000"/>
          </a:bodyPr>
          <a:lstStyle/>
          <a:p>
            <a:r>
              <a:rPr lang="en-US" dirty="0"/>
              <a:t>What concerns do you have with respect to analytics in your job?</a:t>
            </a:r>
            <a:br>
              <a:rPr lang="en-US" dirty="0"/>
            </a:br>
            <a:r>
              <a:rPr lang="en-US" dirty="0"/>
              <a:t/>
            </a:r>
            <a:br>
              <a:rPr lang="en-US" dirty="0"/>
            </a:br>
            <a:r>
              <a:rPr lang="en-US" dirty="0"/>
              <a:t>What are some of the benefits of good analytics in your office?</a:t>
            </a:r>
          </a:p>
        </p:txBody>
      </p:sp>
    </p:spTree>
    <p:extLst>
      <p:ext uri="{BB962C8B-B14F-4D97-AF65-F5344CB8AC3E}">
        <p14:creationId xmlns:p14="http://schemas.microsoft.com/office/powerpoint/2010/main" val="84234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 Universal Pre-K</a:t>
            </a:r>
          </a:p>
        </p:txBody>
      </p:sp>
      <p:sp>
        <p:nvSpPr>
          <p:cNvPr id="4" name="Content Placeholder 3"/>
          <p:cNvSpPr>
            <a:spLocks noGrp="1"/>
          </p:cNvSpPr>
          <p:nvPr>
            <p:ph idx="1"/>
          </p:nvPr>
        </p:nvSpPr>
        <p:spPr>
          <a:xfrm>
            <a:off x="457200" y="1600201"/>
            <a:ext cx="8229600" cy="4834889"/>
          </a:xfrm>
        </p:spPr>
        <p:txBody>
          <a:bodyPr>
            <a:normAutofit fontScale="77500" lnSpcReduction="20000"/>
          </a:bodyPr>
          <a:lstStyle/>
          <a:p>
            <a:r>
              <a:rPr lang="en-US" dirty="0"/>
              <a:t>Define the </a:t>
            </a:r>
            <a:r>
              <a:rPr lang="en-US"/>
              <a:t>analytical problem and data needs </a:t>
            </a:r>
            <a:r>
              <a:rPr lang="en-US" dirty="0"/>
              <a:t>in one of these key areas</a:t>
            </a:r>
          </a:p>
          <a:p>
            <a:pPr lvl="1"/>
            <a:r>
              <a:rPr lang="en-US" dirty="0"/>
              <a:t>Capacity</a:t>
            </a:r>
          </a:p>
          <a:p>
            <a:pPr lvl="1"/>
            <a:r>
              <a:rPr lang="en-US" dirty="0"/>
              <a:t>Outreach</a:t>
            </a:r>
          </a:p>
          <a:p>
            <a:pPr lvl="1"/>
            <a:r>
              <a:rPr lang="en-US" dirty="0"/>
              <a:t>Enrollment (CBOs/Students)</a:t>
            </a:r>
          </a:p>
          <a:p>
            <a:pPr lvl="1"/>
            <a:r>
              <a:rPr lang="en-US" dirty="0"/>
              <a:t>Monitoring/Evaluation</a:t>
            </a:r>
          </a:p>
          <a:p>
            <a:r>
              <a:rPr lang="en-US" dirty="0"/>
              <a:t>Situation</a:t>
            </a:r>
          </a:p>
          <a:p>
            <a:pPr lvl="1"/>
            <a:r>
              <a:rPr lang="en-US" dirty="0"/>
              <a:t>~104,000 4-year olds in NYC</a:t>
            </a:r>
          </a:p>
          <a:p>
            <a:pPr lvl="1"/>
            <a:r>
              <a:rPr lang="en-US" dirty="0"/>
              <a:t>58,528 current seats</a:t>
            </a:r>
          </a:p>
          <a:p>
            <a:pPr lvl="1"/>
            <a:r>
              <a:rPr lang="en-US" dirty="0"/>
              <a:t>26,364 in public schools</a:t>
            </a:r>
          </a:p>
          <a:p>
            <a:pPr lvl="1"/>
            <a:r>
              <a:rPr lang="en-US" dirty="0"/>
              <a:t>32,164 in community based organizations</a:t>
            </a:r>
          </a:p>
          <a:p>
            <a:r>
              <a:rPr lang="en-US" dirty="0"/>
              <a:t>Goals</a:t>
            </a:r>
          </a:p>
          <a:p>
            <a:pPr lvl="1"/>
            <a:r>
              <a:rPr lang="en-US" dirty="0">
                <a:solidFill>
                  <a:srgbClr val="FF0000"/>
                </a:solidFill>
              </a:rPr>
              <a:t>Increase enrollment by 30,000 for 2014-2015</a:t>
            </a:r>
          </a:p>
          <a:p>
            <a:pPr lvl="1"/>
            <a:r>
              <a:rPr lang="en-US" dirty="0">
                <a:solidFill>
                  <a:srgbClr val="FF0000"/>
                </a:solidFill>
              </a:rPr>
              <a:t>Increase enrollment by 20,000 for 2015-2016</a:t>
            </a:r>
          </a:p>
        </p:txBody>
      </p:sp>
    </p:spTree>
    <p:extLst>
      <p:ext uri="{BB962C8B-B14F-4D97-AF65-F5344CB8AC3E}">
        <p14:creationId xmlns:p14="http://schemas.microsoft.com/office/powerpoint/2010/main" val="53571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Expect for Today</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9:15 – Welcome and Introductions</a:t>
            </a:r>
          </a:p>
          <a:p>
            <a:pPr marL="0" indent="0">
              <a:buNone/>
            </a:pPr>
            <a:r>
              <a:rPr lang="en-US" dirty="0"/>
              <a:t>9:45 – Data Driven Government</a:t>
            </a:r>
          </a:p>
          <a:p>
            <a:pPr marL="0" indent="0">
              <a:buNone/>
            </a:pPr>
            <a:r>
              <a:rPr lang="en-US" dirty="0"/>
              <a:t>10:30 – 15 min break</a:t>
            </a:r>
          </a:p>
          <a:p>
            <a:pPr marL="0" indent="0">
              <a:buNone/>
            </a:pPr>
            <a:r>
              <a:rPr lang="en-US" dirty="0"/>
              <a:t>10:45 – Data Analytics and the Data Driven Culture</a:t>
            </a:r>
          </a:p>
          <a:p>
            <a:pPr marL="0" indent="0">
              <a:buNone/>
            </a:pPr>
            <a:r>
              <a:rPr lang="en-US" dirty="0"/>
              <a:t>12:00 – Lunch </a:t>
            </a:r>
          </a:p>
          <a:p>
            <a:pPr marL="0" indent="0">
              <a:buNone/>
            </a:pPr>
            <a:r>
              <a:rPr lang="en-US" dirty="0"/>
              <a:t>1:00 – Data Analytics Process and Open Data</a:t>
            </a:r>
          </a:p>
          <a:p>
            <a:pPr marL="0" indent="0">
              <a:buNone/>
            </a:pPr>
            <a:r>
              <a:rPr lang="en-US" dirty="0"/>
              <a:t>1:55 – 5 min break</a:t>
            </a:r>
          </a:p>
          <a:p>
            <a:pPr marL="0" indent="0">
              <a:buNone/>
            </a:pPr>
            <a:r>
              <a:rPr lang="en-US" dirty="0"/>
              <a:t>2:00 – Data Analytics Exercise</a:t>
            </a:r>
          </a:p>
          <a:p>
            <a:pPr marL="0" indent="0">
              <a:buNone/>
            </a:pPr>
            <a:r>
              <a:rPr lang="en-US" dirty="0"/>
              <a:t>2:50 – 10 min break</a:t>
            </a:r>
          </a:p>
          <a:p>
            <a:pPr marL="0" indent="0">
              <a:buNone/>
            </a:pPr>
            <a:r>
              <a:rPr lang="en-US" dirty="0"/>
              <a:t>3:00 – Data Analytics Exercise (continued)</a:t>
            </a:r>
          </a:p>
          <a:p>
            <a:pPr marL="0" indent="0">
              <a:buNone/>
            </a:pPr>
            <a:r>
              <a:rPr lang="en-US" dirty="0"/>
              <a:t>4:30 – Dismissal</a:t>
            </a:r>
          </a:p>
        </p:txBody>
      </p:sp>
      <p:sp>
        <p:nvSpPr>
          <p:cNvPr id="4" name="TextBox 3"/>
          <p:cNvSpPr txBox="1"/>
          <p:nvPr/>
        </p:nvSpPr>
        <p:spPr>
          <a:xfrm>
            <a:off x="3116890" y="6225988"/>
            <a:ext cx="2910220" cy="461665"/>
          </a:xfrm>
          <a:prstGeom prst="rect">
            <a:avLst/>
          </a:prstGeom>
          <a:noFill/>
        </p:spPr>
        <p:txBody>
          <a:bodyPr wrap="none" rtlCol="0">
            <a:spAutoFit/>
          </a:bodyPr>
          <a:lstStyle/>
          <a:p>
            <a:r>
              <a:rPr lang="en-US" sz="2400" i="1" dirty="0"/>
              <a:t>All times approximate</a:t>
            </a:r>
          </a:p>
        </p:txBody>
      </p:sp>
    </p:spTree>
    <p:extLst>
      <p:ext uri="{BB962C8B-B14F-4D97-AF65-F5344CB8AC3E}">
        <p14:creationId xmlns:p14="http://schemas.microsoft.com/office/powerpoint/2010/main" val="1508977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presentations</a:t>
            </a:r>
          </a:p>
        </p:txBody>
      </p:sp>
    </p:spTree>
    <p:extLst>
      <p:ext uri="{BB962C8B-B14F-4D97-AF65-F5344CB8AC3E}">
        <p14:creationId xmlns:p14="http://schemas.microsoft.com/office/powerpoint/2010/main" val="1423068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25501"/>
            <a:ext cx="9144000" cy="5186033"/>
          </a:xfrm>
          <a:prstGeom prst="rect">
            <a:avLst/>
          </a:prstGeom>
        </p:spPr>
      </p:pic>
    </p:spTree>
    <p:extLst>
      <p:ext uri="{BB962C8B-B14F-4D97-AF65-F5344CB8AC3E}">
        <p14:creationId xmlns:p14="http://schemas.microsoft.com/office/powerpoint/2010/main" val="1833308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25500"/>
            <a:ext cx="9144000" cy="5191842"/>
          </a:xfrm>
          <a:prstGeom prst="rect">
            <a:avLst/>
          </a:prstGeom>
        </p:spPr>
      </p:pic>
    </p:spTree>
    <p:extLst>
      <p:ext uri="{BB962C8B-B14F-4D97-AF65-F5344CB8AC3E}">
        <p14:creationId xmlns:p14="http://schemas.microsoft.com/office/powerpoint/2010/main" val="1483364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a data-driven culture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9784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526" y="946723"/>
            <a:ext cx="8960948" cy="4964554"/>
          </a:xfrm>
          <a:prstGeom prst="rect">
            <a:avLst/>
          </a:prstGeom>
        </p:spPr>
      </p:pic>
    </p:spTree>
    <p:extLst>
      <p:ext uri="{BB962C8B-B14F-4D97-AF65-F5344CB8AC3E}">
        <p14:creationId xmlns:p14="http://schemas.microsoft.com/office/powerpoint/2010/main" val="1528143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27100"/>
            <a:ext cx="9144000" cy="4991528"/>
          </a:xfrm>
          <a:prstGeom prst="rect">
            <a:avLst/>
          </a:prstGeom>
        </p:spPr>
      </p:pic>
    </p:spTree>
    <p:extLst>
      <p:ext uri="{BB962C8B-B14F-4D97-AF65-F5344CB8AC3E}">
        <p14:creationId xmlns:p14="http://schemas.microsoft.com/office/powerpoint/2010/main" val="1751071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758" t="19909" r="10542"/>
          <a:stretch/>
        </p:blipFill>
        <p:spPr>
          <a:xfrm>
            <a:off x="1639599" y="354699"/>
            <a:ext cx="5864803" cy="3039767"/>
          </a:xfrm>
          <a:prstGeom prst="rect">
            <a:avLst/>
          </a:prstGeom>
        </p:spPr>
      </p:pic>
      <p:pic>
        <p:nvPicPr>
          <p:cNvPr id="5" name="Picture 4"/>
          <p:cNvPicPr>
            <a:picLocks noChangeAspect="1"/>
          </p:cNvPicPr>
          <p:nvPr/>
        </p:nvPicPr>
        <p:blipFill rotWithShape="1">
          <a:blip r:embed="rId3"/>
          <a:srcRect l="5005" r="43322" b="89446"/>
          <a:stretch/>
        </p:blipFill>
        <p:spPr>
          <a:xfrm>
            <a:off x="2209490" y="3489067"/>
            <a:ext cx="4725020" cy="633557"/>
          </a:xfrm>
          <a:prstGeom prst="rect">
            <a:avLst/>
          </a:prstGeom>
        </p:spPr>
      </p:pic>
      <p:pic>
        <p:nvPicPr>
          <p:cNvPr id="6" name="Picture 5"/>
          <p:cNvPicPr>
            <a:picLocks noChangeAspect="1"/>
          </p:cNvPicPr>
          <p:nvPr/>
        </p:nvPicPr>
        <p:blipFill rotWithShape="1">
          <a:blip r:embed="rId3"/>
          <a:srcRect l="28275" t="34378" r="1908" b="25786"/>
          <a:stretch/>
        </p:blipFill>
        <p:spPr>
          <a:xfrm>
            <a:off x="1794764" y="4250257"/>
            <a:ext cx="5554473" cy="2080656"/>
          </a:xfrm>
          <a:prstGeom prst="rect">
            <a:avLst/>
          </a:prstGeom>
        </p:spPr>
      </p:pic>
      <p:pic>
        <p:nvPicPr>
          <p:cNvPr id="7" name="Picture 6"/>
          <p:cNvPicPr>
            <a:picLocks noChangeAspect="1"/>
          </p:cNvPicPr>
          <p:nvPr/>
        </p:nvPicPr>
        <p:blipFill rotWithShape="1">
          <a:blip r:embed="rId3"/>
          <a:srcRect t="94228" r="14272"/>
          <a:stretch/>
        </p:blipFill>
        <p:spPr>
          <a:xfrm>
            <a:off x="1526622" y="6467309"/>
            <a:ext cx="6090756" cy="269234"/>
          </a:xfrm>
          <a:prstGeom prst="rect">
            <a:avLst/>
          </a:prstGeom>
        </p:spPr>
      </p:pic>
    </p:spTree>
    <p:extLst>
      <p:ext uri="{BB962C8B-B14F-4D97-AF65-F5344CB8AC3E}">
        <p14:creationId xmlns:p14="http://schemas.microsoft.com/office/powerpoint/2010/main" val="114634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5900"/>
            <a:ext cx="9144000" cy="6401808"/>
          </a:xfrm>
          <a:prstGeom prst="rect">
            <a:avLst/>
          </a:prstGeom>
        </p:spPr>
      </p:pic>
    </p:spTree>
    <p:extLst>
      <p:ext uri="{BB962C8B-B14F-4D97-AF65-F5344CB8AC3E}">
        <p14:creationId xmlns:p14="http://schemas.microsoft.com/office/powerpoint/2010/main" val="159989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27100"/>
            <a:ext cx="9144000" cy="4993162"/>
          </a:xfrm>
          <a:prstGeom prst="rect">
            <a:avLst/>
          </a:prstGeom>
        </p:spPr>
      </p:pic>
    </p:spTree>
    <p:extLst>
      <p:ext uri="{BB962C8B-B14F-4D97-AF65-F5344CB8AC3E}">
        <p14:creationId xmlns:p14="http://schemas.microsoft.com/office/powerpoint/2010/main" val="809092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41400"/>
            <a:ext cx="9144000" cy="4773820"/>
          </a:xfrm>
          <a:prstGeom prst="rect">
            <a:avLst/>
          </a:prstGeom>
        </p:spPr>
      </p:pic>
    </p:spTree>
    <p:extLst>
      <p:ext uri="{BB962C8B-B14F-4D97-AF65-F5344CB8AC3E}">
        <p14:creationId xmlns:p14="http://schemas.microsoft.com/office/powerpoint/2010/main" val="553127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Housekeeping</a:t>
            </a:r>
          </a:p>
        </p:txBody>
      </p:sp>
      <p:sp>
        <p:nvSpPr>
          <p:cNvPr id="3" name="Content Placeholder 2"/>
          <p:cNvSpPr>
            <a:spLocks noGrp="1"/>
          </p:cNvSpPr>
          <p:nvPr>
            <p:ph idx="1"/>
          </p:nvPr>
        </p:nvSpPr>
        <p:spPr/>
        <p:txBody>
          <a:bodyPr>
            <a:normAutofit fontScale="92500"/>
          </a:bodyPr>
          <a:lstStyle/>
          <a:p>
            <a:r>
              <a:rPr lang="en-US" dirty="0"/>
              <a:t>We’ll have one 15 minute break in the morning</a:t>
            </a:r>
          </a:p>
          <a:p>
            <a:r>
              <a:rPr lang="en-US" dirty="0"/>
              <a:t>We’ll have an hour for lunch</a:t>
            </a:r>
          </a:p>
          <a:p>
            <a:r>
              <a:rPr lang="en-US" dirty="0"/>
              <a:t>We’ll try for two breaks in the afternoon</a:t>
            </a:r>
          </a:p>
          <a:p>
            <a:r>
              <a:rPr lang="en-US" dirty="0"/>
              <a:t>Class will start promptly after breaks</a:t>
            </a:r>
          </a:p>
          <a:p>
            <a:r>
              <a:rPr lang="en-US" dirty="0"/>
              <a:t>Feel free to use the bathroom if you need during class</a:t>
            </a:r>
          </a:p>
          <a:p>
            <a:r>
              <a:rPr lang="en-US" dirty="0"/>
              <a:t>Please take any phone conversations into the hall to not disrupt the class</a:t>
            </a:r>
          </a:p>
        </p:txBody>
      </p:sp>
    </p:spTree>
    <p:extLst>
      <p:ext uri="{BB962C8B-B14F-4D97-AF65-F5344CB8AC3E}">
        <p14:creationId xmlns:p14="http://schemas.microsoft.com/office/powerpoint/2010/main" val="247718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14400"/>
            <a:ext cx="9144000" cy="5013346"/>
          </a:xfrm>
          <a:prstGeom prst="rect">
            <a:avLst/>
          </a:prstGeom>
        </p:spPr>
      </p:pic>
    </p:spTree>
    <p:extLst>
      <p:ext uri="{BB962C8B-B14F-4D97-AF65-F5344CB8AC3E}">
        <p14:creationId xmlns:p14="http://schemas.microsoft.com/office/powerpoint/2010/main" val="2104685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28700"/>
            <a:ext cx="9144000" cy="4780182"/>
          </a:xfrm>
          <a:prstGeom prst="rect">
            <a:avLst/>
          </a:prstGeom>
        </p:spPr>
      </p:pic>
    </p:spTree>
    <p:extLst>
      <p:ext uri="{BB962C8B-B14F-4D97-AF65-F5344CB8AC3E}">
        <p14:creationId xmlns:p14="http://schemas.microsoft.com/office/powerpoint/2010/main" val="91691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89000"/>
            <a:ext cx="9144000" cy="5067860"/>
          </a:xfrm>
          <a:prstGeom prst="rect">
            <a:avLst/>
          </a:prstGeom>
        </p:spPr>
      </p:pic>
    </p:spTree>
    <p:extLst>
      <p:ext uri="{BB962C8B-B14F-4D97-AF65-F5344CB8AC3E}">
        <p14:creationId xmlns:p14="http://schemas.microsoft.com/office/powerpoint/2010/main" val="13057528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00100"/>
            <a:ext cx="9144000" cy="5249008"/>
          </a:xfrm>
          <a:prstGeom prst="rect">
            <a:avLst/>
          </a:prstGeom>
        </p:spPr>
      </p:pic>
    </p:spTree>
    <p:extLst>
      <p:ext uri="{BB962C8B-B14F-4D97-AF65-F5344CB8AC3E}">
        <p14:creationId xmlns:p14="http://schemas.microsoft.com/office/powerpoint/2010/main" val="653131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526" y="946723"/>
            <a:ext cx="8960948" cy="4964554"/>
          </a:xfrm>
          <a:prstGeom prst="rect">
            <a:avLst/>
          </a:prstGeom>
        </p:spPr>
      </p:pic>
    </p:spTree>
    <p:extLst>
      <p:ext uri="{BB962C8B-B14F-4D97-AF65-F5344CB8AC3E}">
        <p14:creationId xmlns:p14="http://schemas.microsoft.com/office/powerpoint/2010/main" val="1383982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Wrap-up</a:t>
            </a:r>
          </a:p>
        </p:txBody>
      </p:sp>
    </p:spTree>
    <p:extLst>
      <p:ext uri="{BB962C8B-B14F-4D97-AF65-F5344CB8AC3E}">
        <p14:creationId xmlns:p14="http://schemas.microsoft.com/office/powerpoint/2010/main" val="1191101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lunch</a:t>
            </a:r>
          </a:p>
        </p:txBody>
      </p:sp>
    </p:spTree>
    <p:extLst>
      <p:ext uri="{BB962C8B-B14F-4D97-AF65-F5344CB8AC3E}">
        <p14:creationId xmlns:p14="http://schemas.microsoft.com/office/powerpoint/2010/main" val="769756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back</a:t>
            </a:r>
          </a:p>
        </p:txBody>
      </p:sp>
    </p:spTree>
    <p:extLst>
      <p:ext uri="{BB962C8B-B14F-4D97-AF65-F5344CB8AC3E}">
        <p14:creationId xmlns:p14="http://schemas.microsoft.com/office/powerpoint/2010/main" val="1576688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Analytical Steps</a:t>
            </a:r>
          </a:p>
        </p:txBody>
      </p:sp>
    </p:spTree>
    <p:extLst>
      <p:ext uri="{BB962C8B-B14F-4D97-AF65-F5344CB8AC3E}">
        <p14:creationId xmlns:p14="http://schemas.microsoft.com/office/powerpoint/2010/main" val="2724309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391121"/>
          </a:xfrm>
          <a:prstGeom prst="rect">
            <a:avLst/>
          </a:prstGeom>
        </p:spPr>
      </p:pic>
    </p:spTree>
    <p:extLst>
      <p:ext uri="{BB962C8B-B14F-4D97-AF65-F5344CB8AC3E}">
        <p14:creationId xmlns:p14="http://schemas.microsoft.com/office/powerpoint/2010/main" val="316537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734"/>
          <a:stretch/>
        </p:blipFill>
        <p:spPr>
          <a:xfrm>
            <a:off x="913547" y="457200"/>
            <a:ext cx="7316907" cy="5979693"/>
          </a:xfrm>
          <a:prstGeom prst="rect">
            <a:avLst/>
          </a:prstGeom>
        </p:spPr>
      </p:pic>
      <p:sp>
        <p:nvSpPr>
          <p:cNvPr id="3" name="Rectangle 2"/>
          <p:cNvSpPr/>
          <p:nvPr/>
        </p:nvSpPr>
        <p:spPr>
          <a:xfrm>
            <a:off x="366963" y="6436893"/>
            <a:ext cx="8410074" cy="307777"/>
          </a:xfrm>
          <a:prstGeom prst="rect">
            <a:avLst/>
          </a:prstGeom>
        </p:spPr>
        <p:txBody>
          <a:bodyPr wrap="square">
            <a:spAutoFit/>
          </a:bodyPr>
          <a:lstStyle/>
          <a:p>
            <a:pPr algn="ctr"/>
            <a:r>
              <a:rPr lang="en-US" sz="1400" dirty="0">
                <a:latin typeface="Yanone Kaffeesatz" charset="0"/>
                <a:hlinkClick r:id="rId3"/>
              </a:rPr>
              <a:t>http://appleinsider.com/articles/13/05/16/intel-chips-could-have-powered-first-iphone-ceo-otelini-says</a:t>
            </a:r>
            <a:endParaRPr lang="en-US" sz="1400" dirty="0"/>
          </a:p>
        </p:txBody>
      </p:sp>
    </p:spTree>
    <p:extLst>
      <p:ext uri="{BB962C8B-B14F-4D97-AF65-F5344CB8AC3E}">
        <p14:creationId xmlns:p14="http://schemas.microsoft.com/office/powerpoint/2010/main" val="19251223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Problem Formulation</a:t>
            </a:r>
          </a:p>
        </p:txBody>
      </p:sp>
      <p:sp>
        <p:nvSpPr>
          <p:cNvPr id="3" name="Content Placeholder 2"/>
          <p:cNvSpPr>
            <a:spLocks noGrp="1"/>
          </p:cNvSpPr>
          <p:nvPr>
            <p:ph idx="1"/>
          </p:nvPr>
        </p:nvSpPr>
        <p:spPr/>
        <p:txBody>
          <a:bodyPr/>
          <a:lstStyle/>
          <a:p>
            <a:r>
              <a:rPr lang="en-US" dirty="0"/>
              <a:t>What question or need am I trying to answer?</a:t>
            </a:r>
          </a:p>
          <a:p>
            <a:r>
              <a:rPr lang="en-US" dirty="0"/>
              <a:t>What’s my organization’s mission and goals?</a:t>
            </a:r>
          </a:p>
          <a:p>
            <a:r>
              <a:rPr lang="en-US" dirty="0"/>
              <a:t>How can I best apply data to this task?</a:t>
            </a:r>
          </a:p>
        </p:txBody>
      </p:sp>
    </p:spTree>
    <p:extLst>
      <p:ext uri="{BB962C8B-B14F-4D97-AF65-F5344CB8AC3E}">
        <p14:creationId xmlns:p14="http://schemas.microsoft.com/office/powerpoint/2010/main" val="147165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Data Gathering/Preliminary Analysis</a:t>
            </a:r>
          </a:p>
        </p:txBody>
      </p:sp>
      <p:sp>
        <p:nvSpPr>
          <p:cNvPr id="3" name="Content Placeholder 2"/>
          <p:cNvSpPr>
            <a:spLocks noGrp="1"/>
          </p:cNvSpPr>
          <p:nvPr>
            <p:ph idx="1"/>
          </p:nvPr>
        </p:nvSpPr>
        <p:spPr/>
        <p:txBody>
          <a:bodyPr/>
          <a:lstStyle/>
          <a:p>
            <a:r>
              <a:rPr lang="en-US" dirty="0"/>
              <a:t>What data do I think I’m going to need?</a:t>
            </a:r>
          </a:p>
          <a:p>
            <a:r>
              <a:rPr lang="en-US" dirty="0"/>
              <a:t>What condition is it in?</a:t>
            </a:r>
          </a:p>
          <a:p>
            <a:r>
              <a:rPr lang="en-US" dirty="0"/>
              <a:t>Does it tell me what I need?</a:t>
            </a:r>
          </a:p>
          <a:p>
            <a:r>
              <a:rPr lang="en-US" dirty="0"/>
              <a:t>What other data might I need?</a:t>
            </a:r>
          </a:p>
          <a:p>
            <a:r>
              <a:rPr lang="en-US" dirty="0"/>
              <a:t>How much work do I need to put into the data?</a:t>
            </a:r>
          </a:p>
        </p:txBody>
      </p:sp>
    </p:spTree>
    <p:extLst>
      <p:ext uri="{BB962C8B-B14F-4D97-AF65-F5344CB8AC3E}">
        <p14:creationId xmlns:p14="http://schemas.microsoft.com/office/powerpoint/2010/main" val="395723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Data Cleaning/Data </a:t>
            </a:r>
            <a:r>
              <a:rPr lang="en-US" dirty="0" err="1"/>
              <a:t>Munging</a:t>
            </a:r>
            <a:endParaRPr lang="en-US" dirty="0"/>
          </a:p>
        </p:txBody>
      </p:sp>
      <p:sp>
        <p:nvSpPr>
          <p:cNvPr id="3" name="Content Placeholder 2"/>
          <p:cNvSpPr>
            <a:spLocks noGrp="1"/>
          </p:cNvSpPr>
          <p:nvPr>
            <p:ph idx="1"/>
          </p:nvPr>
        </p:nvSpPr>
        <p:spPr/>
        <p:txBody>
          <a:bodyPr/>
          <a:lstStyle/>
          <a:p>
            <a:r>
              <a:rPr lang="en-US" dirty="0"/>
              <a:t>Make the data usable and compatible</a:t>
            </a:r>
          </a:p>
          <a:p>
            <a:r>
              <a:rPr lang="en-US" dirty="0"/>
              <a:t>Takes up the most amount of time</a:t>
            </a:r>
          </a:p>
          <a:p>
            <a:r>
              <a:rPr lang="en-US" dirty="0"/>
              <a:t>May require more sophisticated tools depending on the state and size of the data</a:t>
            </a:r>
          </a:p>
        </p:txBody>
      </p:sp>
    </p:spTree>
    <p:extLst>
      <p:ext uri="{BB962C8B-B14F-4D97-AF65-F5344CB8AC3E}">
        <p14:creationId xmlns:p14="http://schemas.microsoft.com/office/powerpoint/2010/main" val="408514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962" y="114301"/>
            <a:ext cx="8667788" cy="6268431"/>
          </a:xfrm>
          <a:prstGeom prst="rect">
            <a:avLst/>
          </a:prstGeom>
        </p:spPr>
      </p:pic>
      <p:sp>
        <p:nvSpPr>
          <p:cNvPr id="5" name="TextBox 4"/>
          <p:cNvSpPr txBox="1"/>
          <p:nvPr/>
        </p:nvSpPr>
        <p:spPr>
          <a:xfrm>
            <a:off x="191962" y="6519447"/>
            <a:ext cx="8952039" cy="307777"/>
          </a:xfrm>
          <a:prstGeom prst="rect">
            <a:avLst/>
          </a:prstGeom>
          <a:noFill/>
        </p:spPr>
        <p:txBody>
          <a:bodyPr wrap="square" rtlCol="0">
            <a:spAutoFit/>
          </a:bodyPr>
          <a:lstStyle/>
          <a:p>
            <a:pPr algn="r"/>
            <a:r>
              <a:rPr lang="en-US" sz="1400" dirty="0">
                <a:hlinkClick r:id="rId3"/>
              </a:rPr>
              <a:t>http://www.nytimes.com/2014/08/18/technology/for-big-data-scientists-hurdle-to-insights-is-janitor-work.html</a:t>
            </a:r>
            <a:r>
              <a:rPr lang="en-US" sz="1400" dirty="0"/>
              <a:t> </a:t>
            </a:r>
          </a:p>
        </p:txBody>
      </p:sp>
    </p:spTree>
    <p:extLst>
      <p:ext uri="{BB962C8B-B14F-4D97-AF65-F5344CB8AC3E}">
        <p14:creationId xmlns:p14="http://schemas.microsoft.com/office/powerpoint/2010/main" val="9021105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Hypothesis Testing</a:t>
            </a:r>
          </a:p>
        </p:txBody>
      </p:sp>
      <p:sp>
        <p:nvSpPr>
          <p:cNvPr id="3" name="Content Placeholder 2"/>
          <p:cNvSpPr>
            <a:spLocks noGrp="1"/>
          </p:cNvSpPr>
          <p:nvPr>
            <p:ph idx="1"/>
          </p:nvPr>
        </p:nvSpPr>
        <p:spPr/>
        <p:txBody>
          <a:bodyPr/>
          <a:lstStyle/>
          <a:p>
            <a:r>
              <a:rPr lang="en-US" dirty="0"/>
              <a:t>Am I getting the results I’d hoped for?</a:t>
            </a:r>
          </a:p>
          <a:p>
            <a:r>
              <a:rPr lang="en-US" dirty="0"/>
              <a:t>What other questions come up?</a:t>
            </a:r>
          </a:p>
        </p:txBody>
      </p:sp>
    </p:spTree>
    <p:extLst>
      <p:ext uri="{BB962C8B-B14F-4D97-AF65-F5344CB8AC3E}">
        <p14:creationId xmlns:p14="http://schemas.microsoft.com/office/powerpoint/2010/main" val="187342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Verification</a:t>
            </a:r>
          </a:p>
        </p:txBody>
      </p:sp>
      <p:sp>
        <p:nvSpPr>
          <p:cNvPr id="3" name="Content Placeholder 2"/>
          <p:cNvSpPr>
            <a:spLocks noGrp="1"/>
          </p:cNvSpPr>
          <p:nvPr>
            <p:ph idx="1"/>
          </p:nvPr>
        </p:nvSpPr>
        <p:spPr/>
        <p:txBody>
          <a:bodyPr/>
          <a:lstStyle/>
          <a:p>
            <a:r>
              <a:rPr lang="en-US" dirty="0"/>
              <a:t>Do my results make sense?</a:t>
            </a:r>
          </a:p>
          <a:p>
            <a:r>
              <a:rPr lang="en-US" dirty="0"/>
              <a:t>Did I make a simple mistake?</a:t>
            </a:r>
          </a:p>
          <a:p>
            <a:r>
              <a:rPr lang="en-US" dirty="0"/>
              <a:t>Check twice and you’ll sleep easier</a:t>
            </a:r>
          </a:p>
        </p:txBody>
      </p:sp>
    </p:spTree>
    <p:extLst>
      <p:ext uri="{BB962C8B-B14F-4D97-AF65-F5344CB8AC3E}">
        <p14:creationId xmlns:p14="http://schemas.microsoft.com/office/powerpoint/2010/main" val="29341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p:cNvPicPr preferRelativeResize="0"/>
          <p:nvPr/>
        </p:nvPicPr>
        <p:blipFill>
          <a:blip r:embed="rId3">
            <a:alphaModFix/>
          </a:blip>
          <a:stretch>
            <a:fillRect/>
          </a:stretch>
        </p:blipFill>
        <p:spPr>
          <a:xfrm>
            <a:off x="967025" y="857250"/>
            <a:ext cx="7357874" cy="5143500"/>
          </a:xfrm>
          <a:prstGeom prst="rect">
            <a:avLst/>
          </a:prstGeom>
          <a:noFill/>
          <a:ln>
            <a:noFill/>
          </a:ln>
        </p:spPr>
      </p:pic>
      <p:sp>
        <p:nvSpPr>
          <p:cNvPr id="116" name="Shape 116"/>
          <p:cNvSpPr txBox="1"/>
          <p:nvPr/>
        </p:nvSpPr>
        <p:spPr>
          <a:xfrm>
            <a:off x="5159575" y="5615176"/>
            <a:ext cx="3279000" cy="257099"/>
          </a:xfrm>
          <a:prstGeom prst="rect">
            <a:avLst/>
          </a:prstGeom>
          <a:noFill/>
          <a:ln>
            <a:noFill/>
          </a:ln>
        </p:spPr>
        <p:txBody>
          <a:bodyPr lIns="91425" tIns="91425" rIns="91425" bIns="91425" anchor="t" anchorCtr="0">
            <a:noAutofit/>
          </a:bodyPr>
          <a:lstStyle/>
          <a:p>
            <a:pPr algn="ctr">
              <a:lnSpc>
                <a:spcPct val="110000"/>
              </a:lnSpc>
              <a:buClr>
                <a:schemeClr val="dk1"/>
              </a:buClr>
            </a:pPr>
            <a:r>
              <a:rPr lang="en">
                <a:solidFill>
                  <a:srgbClr val="FFFFFF"/>
                </a:solidFill>
                <a:highlight>
                  <a:srgbClr val="666666"/>
                </a:highlight>
              </a:rPr>
              <a:t>Credit underclassrising.net/ </a:t>
            </a:r>
            <a:r>
              <a:rPr lang="en" sz="900" b="1">
                <a:solidFill>
                  <a:srgbClr val="FFFFFF"/>
                </a:solidFill>
                <a:highlight>
                  <a:srgbClr val="666666"/>
                </a:highlight>
              </a:rPr>
              <a:t>CC BY-SA 2.0</a:t>
            </a:r>
          </a:p>
          <a:p>
            <a:r>
              <a:rPr lang="en">
                <a:solidFill>
                  <a:srgbClr val="FFFFFF"/>
                </a:solidFill>
              </a:rPr>
              <a:t> </a:t>
            </a:r>
          </a:p>
        </p:txBody>
      </p:sp>
      <p:sp>
        <p:nvSpPr>
          <p:cNvPr id="117" name="Shape 117"/>
          <p:cNvSpPr txBox="1"/>
          <p:nvPr/>
        </p:nvSpPr>
        <p:spPr>
          <a:xfrm>
            <a:off x="1219300" y="1025425"/>
            <a:ext cx="5269500" cy="518700"/>
          </a:xfrm>
          <a:prstGeom prst="rect">
            <a:avLst/>
          </a:prstGeom>
          <a:noFill/>
          <a:ln>
            <a:noFill/>
          </a:ln>
        </p:spPr>
        <p:txBody>
          <a:bodyPr lIns="91425" tIns="91425" rIns="91425" bIns="91425" anchor="t" anchorCtr="0">
            <a:noAutofit/>
          </a:bodyPr>
          <a:lstStyle/>
          <a:p>
            <a:r>
              <a:rPr lang="en" sz="3600">
                <a:solidFill>
                  <a:srgbClr val="FFFFFF"/>
                </a:solidFill>
                <a:highlight>
                  <a:srgbClr val="666666"/>
                </a:highlight>
              </a:rPr>
              <a:t>Mistakes Were Made</a:t>
            </a:r>
          </a:p>
        </p:txBody>
      </p:sp>
    </p:spTree>
    <p:extLst>
      <p:ext uri="{BB962C8B-B14F-4D97-AF65-F5344CB8AC3E}">
        <p14:creationId xmlns:p14="http://schemas.microsoft.com/office/powerpoint/2010/main" val="13758085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Shape 128"/>
          <p:cNvPicPr preferRelativeResize="0"/>
          <p:nvPr/>
        </p:nvPicPr>
        <p:blipFill>
          <a:blip r:embed="rId3">
            <a:alphaModFix/>
          </a:blip>
          <a:stretch>
            <a:fillRect/>
          </a:stretch>
        </p:blipFill>
        <p:spPr>
          <a:xfrm>
            <a:off x="984276" y="838200"/>
            <a:ext cx="6793717" cy="5143500"/>
          </a:xfrm>
          <a:prstGeom prst="rect">
            <a:avLst/>
          </a:prstGeom>
          <a:noFill/>
          <a:ln>
            <a:noFill/>
          </a:ln>
        </p:spPr>
      </p:pic>
      <p:sp>
        <p:nvSpPr>
          <p:cNvPr id="129" name="Shape 129"/>
          <p:cNvSpPr/>
          <p:nvPr/>
        </p:nvSpPr>
        <p:spPr>
          <a:xfrm>
            <a:off x="771526" y="4678501"/>
            <a:ext cx="1591199" cy="530399"/>
          </a:xfrm>
          <a:prstGeom prst="rightArrow">
            <a:avLst>
              <a:gd name="adj1" fmla="val 50000"/>
              <a:gd name="adj2" fmla="val 50000"/>
            </a:avLst>
          </a:prstGeom>
          <a:solidFill>
            <a:srgbClr val="666666"/>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0" name="Shape 130"/>
          <p:cNvSpPr txBox="1"/>
          <p:nvPr/>
        </p:nvSpPr>
        <p:spPr>
          <a:xfrm>
            <a:off x="4731550" y="5598300"/>
            <a:ext cx="3021900" cy="192900"/>
          </a:xfrm>
          <a:prstGeom prst="rect">
            <a:avLst/>
          </a:prstGeom>
          <a:noFill/>
          <a:ln>
            <a:noFill/>
          </a:ln>
        </p:spPr>
        <p:txBody>
          <a:bodyPr lIns="91425" tIns="91425" rIns="91425" bIns="91425" anchor="t" anchorCtr="0">
            <a:noAutofit/>
          </a:bodyPr>
          <a:lstStyle/>
          <a:p>
            <a:r>
              <a:rPr lang="en"/>
              <a:t>Credit Washington Post</a:t>
            </a:r>
          </a:p>
        </p:txBody>
      </p:sp>
    </p:spTree>
    <p:extLst>
      <p:ext uri="{BB962C8B-B14F-4D97-AF65-F5344CB8AC3E}">
        <p14:creationId xmlns:p14="http://schemas.microsoft.com/office/powerpoint/2010/main" val="633966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Shape 122" descr="Screen Shot 2015-06-18 at 4.33.13 PM.png"/>
          <p:cNvPicPr preferRelativeResize="0"/>
          <p:nvPr/>
        </p:nvPicPr>
        <p:blipFill>
          <a:blip r:embed="rId3">
            <a:alphaModFix/>
          </a:blip>
          <a:stretch>
            <a:fillRect/>
          </a:stretch>
        </p:blipFill>
        <p:spPr>
          <a:xfrm>
            <a:off x="1166826" y="1277700"/>
            <a:ext cx="6906074" cy="3903900"/>
          </a:xfrm>
          <a:prstGeom prst="rect">
            <a:avLst/>
          </a:prstGeom>
          <a:noFill/>
          <a:ln>
            <a:noFill/>
          </a:ln>
        </p:spPr>
      </p:pic>
      <p:sp>
        <p:nvSpPr>
          <p:cNvPr id="123" name="Shape 123"/>
          <p:cNvSpPr txBox="1"/>
          <p:nvPr/>
        </p:nvSpPr>
        <p:spPr>
          <a:xfrm>
            <a:off x="5381751" y="5243950"/>
            <a:ext cx="2290499" cy="378300"/>
          </a:xfrm>
          <a:prstGeom prst="rect">
            <a:avLst/>
          </a:prstGeom>
          <a:noFill/>
          <a:ln>
            <a:noFill/>
          </a:ln>
        </p:spPr>
        <p:txBody>
          <a:bodyPr lIns="91425" tIns="91425" rIns="91425" bIns="91425" anchor="ctr" anchorCtr="0">
            <a:noAutofit/>
          </a:bodyPr>
          <a:lstStyle/>
          <a:p>
            <a:pPr algn="r"/>
            <a:r>
              <a:rPr lang="en">
                <a:solidFill>
                  <a:srgbClr val="FFFFFF"/>
                </a:solidFill>
                <a:highlight>
                  <a:srgbClr val="666666"/>
                </a:highlight>
              </a:rPr>
              <a:t>Credit Jared Bernstein</a:t>
            </a:r>
            <a:br>
              <a:rPr lang="en">
                <a:solidFill>
                  <a:srgbClr val="FFFFFF"/>
                </a:solidFill>
                <a:highlight>
                  <a:srgbClr val="666666"/>
                </a:highlight>
              </a:rPr>
            </a:br>
            <a:r>
              <a:rPr lang="en">
                <a:solidFill>
                  <a:srgbClr val="FFFFFF"/>
                </a:solidFill>
                <a:highlight>
                  <a:srgbClr val="666666"/>
                </a:highlight>
              </a:rPr>
              <a:t>Washington Post</a:t>
            </a:r>
          </a:p>
        </p:txBody>
      </p:sp>
      <p:sp>
        <p:nvSpPr>
          <p:cNvPr id="2" name="Rectangle 1"/>
          <p:cNvSpPr/>
          <p:nvPr/>
        </p:nvSpPr>
        <p:spPr>
          <a:xfrm>
            <a:off x="0" y="6555486"/>
            <a:ext cx="9144000" cy="276999"/>
          </a:xfrm>
          <a:prstGeom prst="rect">
            <a:avLst/>
          </a:prstGeom>
        </p:spPr>
        <p:txBody>
          <a:bodyPr wrap="square">
            <a:spAutoFit/>
          </a:bodyPr>
          <a:lstStyle/>
          <a:p>
            <a:pPr algn="ctr"/>
            <a:r>
              <a:rPr lang="en-US" sz="1200" dirty="0">
                <a:solidFill>
                  <a:srgbClr val="111111"/>
                </a:solidFill>
                <a:hlinkClick r:id="rId4"/>
              </a:rPr>
              <a:t>https://www.washingtonpost.com/news/wonk/wp/2013/04/16/is-the-best-evidence-for-austerity-based-on-an-excel-spreadsheet-error/</a:t>
            </a:r>
            <a:endParaRPr lang="en-US" sz="1200" dirty="0"/>
          </a:p>
        </p:txBody>
      </p:sp>
    </p:spTree>
    <p:extLst>
      <p:ext uri="{BB962C8B-B14F-4D97-AF65-F5344CB8AC3E}">
        <p14:creationId xmlns:p14="http://schemas.microsoft.com/office/powerpoint/2010/main" val="1061030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221079"/>
          </a:xfrm>
          <a:prstGeom prst="rect">
            <a:avLst/>
          </a:prstGeom>
        </p:spPr>
      </p:pic>
      <p:sp>
        <p:nvSpPr>
          <p:cNvPr id="5" name="Rectangle 4"/>
          <p:cNvSpPr/>
          <p:nvPr/>
        </p:nvSpPr>
        <p:spPr>
          <a:xfrm>
            <a:off x="1090789" y="6538580"/>
            <a:ext cx="6962422" cy="338554"/>
          </a:xfrm>
          <a:prstGeom prst="rect">
            <a:avLst/>
          </a:prstGeom>
        </p:spPr>
        <p:txBody>
          <a:bodyPr wrap="square">
            <a:spAutoFit/>
          </a:bodyPr>
          <a:lstStyle/>
          <a:p>
            <a:pPr algn="ctr"/>
            <a:r>
              <a:rPr lang="en-US" sz="1600" dirty="0">
                <a:hlinkClick r:id="rId3"/>
              </a:rPr>
              <a:t>http://www.marketwatch.com/story/88-of-spreadsheets-have-errors-2013-04-17</a:t>
            </a:r>
            <a:r>
              <a:rPr lang="en-US" sz="1200" dirty="0"/>
              <a:t> </a:t>
            </a:r>
          </a:p>
        </p:txBody>
      </p:sp>
    </p:spTree>
    <p:extLst>
      <p:ext uri="{BB962C8B-B14F-4D97-AF65-F5344CB8AC3E}">
        <p14:creationId xmlns:p14="http://schemas.microsoft.com/office/powerpoint/2010/main" val="2120416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Value of Data</a:t>
            </a:r>
          </a:p>
        </p:txBody>
      </p:sp>
      <p:sp>
        <p:nvSpPr>
          <p:cNvPr id="3" name="Content Placeholder 2"/>
          <p:cNvSpPr>
            <a:spLocks noGrp="1"/>
          </p:cNvSpPr>
          <p:nvPr>
            <p:ph idx="1"/>
          </p:nvPr>
        </p:nvSpPr>
        <p:spPr/>
        <p:txBody>
          <a:bodyPr/>
          <a:lstStyle/>
          <a:p>
            <a:r>
              <a:rPr lang="en-US" dirty="0"/>
              <a:t>Data describes phenomena of interest</a:t>
            </a:r>
          </a:p>
          <a:p>
            <a:r>
              <a:rPr lang="en-US" dirty="0"/>
              <a:t>Can describe the phenomena directly or indirectly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425" y="3378208"/>
            <a:ext cx="6869151" cy="3277602"/>
          </a:xfrm>
          <a:prstGeom prst="rect">
            <a:avLst/>
          </a:prstGeom>
        </p:spPr>
      </p:pic>
    </p:spTree>
    <p:extLst>
      <p:ext uri="{BB962C8B-B14F-4D97-AF65-F5344CB8AC3E}">
        <p14:creationId xmlns:p14="http://schemas.microsoft.com/office/powerpoint/2010/main" val="157020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Visualization</a:t>
            </a:r>
          </a:p>
        </p:txBody>
      </p:sp>
      <p:sp>
        <p:nvSpPr>
          <p:cNvPr id="3" name="Content Placeholder 2"/>
          <p:cNvSpPr>
            <a:spLocks noGrp="1"/>
          </p:cNvSpPr>
          <p:nvPr>
            <p:ph idx="1"/>
          </p:nvPr>
        </p:nvSpPr>
        <p:spPr/>
        <p:txBody>
          <a:bodyPr/>
          <a:lstStyle/>
          <a:p>
            <a:r>
              <a:rPr lang="en-US" dirty="0"/>
              <a:t>“A picture is worth a thousand words”</a:t>
            </a:r>
          </a:p>
          <a:p>
            <a:r>
              <a:rPr lang="en-US" dirty="0"/>
              <a:t>Communicate results clearly and concisely</a:t>
            </a:r>
          </a:p>
          <a:p>
            <a:r>
              <a:rPr lang="en-US" dirty="0"/>
              <a:t>Help to better understand your data</a:t>
            </a:r>
          </a:p>
          <a:p>
            <a:r>
              <a:rPr lang="en-US" dirty="0"/>
              <a:t>The eyes have a much higher bandwidth into the brain</a:t>
            </a:r>
          </a:p>
        </p:txBody>
      </p:sp>
    </p:spTree>
    <p:extLst>
      <p:ext uri="{BB962C8B-B14F-4D97-AF65-F5344CB8AC3E}">
        <p14:creationId xmlns:p14="http://schemas.microsoft.com/office/powerpoint/2010/main" val="104085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8769" y="6468488"/>
            <a:ext cx="4596130" cy="369332"/>
          </a:xfrm>
          <a:prstGeom prst="rect">
            <a:avLst/>
          </a:prstGeom>
          <a:noFill/>
        </p:spPr>
        <p:txBody>
          <a:bodyPr wrap="none" rtlCol="0">
            <a:spAutoFit/>
          </a:bodyPr>
          <a:lstStyle/>
          <a:p>
            <a:r>
              <a:rPr lang="en-US" dirty="0">
                <a:hlinkClick r:id="rId3"/>
              </a:rPr>
              <a:t>http://nyc.pediacities.com/fsmaps/VisionZero/</a:t>
            </a:r>
            <a:r>
              <a:rPr lang="en-US" dirty="0"/>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58" y="0"/>
            <a:ext cx="7194751" cy="6495495"/>
          </a:xfrm>
          <a:prstGeom prst="rect">
            <a:avLst/>
          </a:prstGeom>
        </p:spPr>
      </p:pic>
    </p:spTree>
    <p:extLst>
      <p:ext uri="{BB962C8B-B14F-4D97-AF65-F5344CB8AC3E}">
        <p14:creationId xmlns:p14="http://schemas.microsoft.com/office/powerpoint/2010/main" val="16939100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00986"/>
            <a:ext cx="9144000" cy="5856028"/>
          </a:xfrm>
          <a:prstGeom prst="rect">
            <a:avLst/>
          </a:prstGeom>
        </p:spPr>
      </p:pic>
    </p:spTree>
    <p:extLst>
      <p:ext uri="{BB962C8B-B14F-4D97-AF65-F5344CB8AC3E}">
        <p14:creationId xmlns:p14="http://schemas.microsoft.com/office/powerpoint/2010/main" val="192332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143" r="6614"/>
          <a:stretch/>
        </p:blipFill>
        <p:spPr>
          <a:xfrm>
            <a:off x="0" y="30040"/>
            <a:ext cx="9144000" cy="6049035"/>
          </a:xfrm>
          <a:prstGeom prst="rect">
            <a:avLst/>
          </a:prstGeom>
        </p:spPr>
      </p:pic>
      <p:sp>
        <p:nvSpPr>
          <p:cNvPr id="5" name="Rectangle 4"/>
          <p:cNvSpPr/>
          <p:nvPr/>
        </p:nvSpPr>
        <p:spPr>
          <a:xfrm>
            <a:off x="0" y="6253800"/>
            <a:ext cx="9144000" cy="492443"/>
          </a:xfrm>
          <a:prstGeom prst="rect">
            <a:avLst/>
          </a:prstGeom>
        </p:spPr>
        <p:txBody>
          <a:bodyPr wrap="square">
            <a:spAutoFit/>
          </a:bodyPr>
          <a:lstStyle/>
          <a:p>
            <a:r>
              <a:rPr lang="en-US" sz="1300" dirty="0"/>
              <a:t>Source:</a:t>
            </a:r>
          </a:p>
          <a:p>
            <a:r>
              <a:rPr lang="en-US" sz="1300" dirty="0">
                <a:hlinkClick r:id="rId3"/>
              </a:rPr>
              <a:t>https://medium.com/backchannel/how-a-fiddler-and-an-astrophysicist-brought-predictive-analytics-to-cincinnati-c5583468f4cc</a:t>
            </a:r>
            <a:r>
              <a:rPr lang="en-US" sz="1300" dirty="0"/>
              <a:t> </a:t>
            </a:r>
          </a:p>
        </p:txBody>
      </p:sp>
    </p:spTree>
    <p:extLst>
      <p:ext uri="{BB962C8B-B14F-4D97-AF65-F5344CB8AC3E}">
        <p14:creationId xmlns:p14="http://schemas.microsoft.com/office/powerpoint/2010/main" val="1127642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391121"/>
          </a:xfrm>
          <a:prstGeom prst="rect">
            <a:avLst/>
          </a:prstGeom>
        </p:spPr>
      </p:pic>
    </p:spTree>
    <p:extLst>
      <p:ext uri="{BB962C8B-B14F-4D97-AF65-F5344CB8AC3E}">
        <p14:creationId xmlns:p14="http://schemas.microsoft.com/office/powerpoint/2010/main" val="1630575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does your office analyze data?</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964560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 of Open Data</a:t>
            </a:r>
          </a:p>
        </p:txBody>
      </p:sp>
      <p:sp>
        <p:nvSpPr>
          <p:cNvPr id="4" name="Content Placeholder 3"/>
          <p:cNvSpPr>
            <a:spLocks noGrp="1"/>
          </p:cNvSpPr>
          <p:nvPr>
            <p:ph idx="1"/>
          </p:nvPr>
        </p:nvSpPr>
        <p:spPr/>
        <p:txBody>
          <a:bodyPr>
            <a:normAutofit/>
          </a:bodyPr>
          <a:lstStyle/>
          <a:p>
            <a:pPr algn="just"/>
            <a:r>
              <a:rPr lang="en-US" dirty="0"/>
              <a:t>Definition</a:t>
            </a:r>
            <a:r>
              <a:rPr lang="en-US" sz="3600" dirty="0"/>
              <a:t>:</a:t>
            </a:r>
          </a:p>
          <a:p>
            <a:pPr lvl="1" algn="just"/>
            <a:r>
              <a:rPr lang="en-US" dirty="0"/>
              <a:t>Open data is data that can be freely used, shared and built-on by anyone, anywhere, for any purpose</a:t>
            </a:r>
          </a:p>
          <a:p>
            <a:r>
              <a:rPr lang="en-US" dirty="0"/>
              <a:t>Key Features</a:t>
            </a:r>
          </a:p>
          <a:p>
            <a:pPr lvl="1"/>
            <a:r>
              <a:rPr lang="en-US" dirty="0"/>
              <a:t>Availability and access</a:t>
            </a:r>
          </a:p>
          <a:p>
            <a:pPr lvl="1"/>
            <a:r>
              <a:rPr lang="en-US" dirty="0"/>
              <a:t>Reuse and redistribution</a:t>
            </a:r>
          </a:p>
          <a:p>
            <a:pPr lvl="1"/>
            <a:r>
              <a:rPr lang="en-US" dirty="0"/>
              <a:t>Universal participation</a:t>
            </a:r>
          </a:p>
        </p:txBody>
      </p:sp>
      <p:sp>
        <p:nvSpPr>
          <p:cNvPr id="5" name="TextBox 4"/>
          <p:cNvSpPr txBox="1"/>
          <p:nvPr/>
        </p:nvSpPr>
        <p:spPr>
          <a:xfrm>
            <a:off x="1946923" y="6446966"/>
            <a:ext cx="5250155" cy="369332"/>
          </a:xfrm>
          <a:prstGeom prst="rect">
            <a:avLst/>
          </a:prstGeom>
          <a:noFill/>
        </p:spPr>
        <p:txBody>
          <a:bodyPr wrap="none" rtlCol="0">
            <a:spAutoFit/>
          </a:bodyPr>
          <a:lstStyle/>
          <a:p>
            <a:r>
              <a:rPr lang="en-US" dirty="0">
                <a:hlinkClick r:id="rId3"/>
              </a:rPr>
              <a:t>http://blog.okfn.org/2013/10/03/defining-open-data/</a:t>
            </a:r>
            <a:r>
              <a:rPr lang="en-US" dirty="0"/>
              <a:t> </a:t>
            </a:r>
          </a:p>
        </p:txBody>
      </p:sp>
    </p:spTree>
    <p:extLst>
      <p:ext uri="{BB962C8B-B14F-4D97-AF65-F5344CB8AC3E}">
        <p14:creationId xmlns:p14="http://schemas.microsoft.com/office/powerpoint/2010/main" val="105174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 Benefits</a:t>
            </a:r>
          </a:p>
        </p:txBody>
      </p:sp>
      <p:sp>
        <p:nvSpPr>
          <p:cNvPr id="3" name="Content Placeholder 2"/>
          <p:cNvSpPr>
            <a:spLocks noGrp="1"/>
          </p:cNvSpPr>
          <p:nvPr>
            <p:ph idx="1"/>
          </p:nvPr>
        </p:nvSpPr>
        <p:spPr/>
        <p:txBody>
          <a:bodyPr>
            <a:normAutofit/>
          </a:bodyPr>
          <a:lstStyle/>
          <a:p>
            <a:r>
              <a:rPr lang="en-US" dirty="0"/>
              <a:t>Transparency</a:t>
            </a:r>
          </a:p>
        </p:txBody>
      </p:sp>
    </p:spTree>
    <p:extLst>
      <p:ext uri="{BB962C8B-B14F-4D97-AF65-F5344CB8AC3E}">
        <p14:creationId xmlns:p14="http://schemas.microsoft.com/office/powerpoint/2010/main" val="68013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 y="37854"/>
            <a:ext cx="9041795" cy="3348813"/>
          </a:xfrm>
          <a:prstGeom prst="rect">
            <a:avLst/>
          </a:prstGeom>
        </p:spPr>
      </p:pic>
      <p:grpSp>
        <p:nvGrpSpPr>
          <p:cNvPr id="12" name="Group 11"/>
          <p:cNvGrpSpPr/>
          <p:nvPr/>
        </p:nvGrpSpPr>
        <p:grpSpPr>
          <a:xfrm>
            <a:off x="26620" y="3540806"/>
            <a:ext cx="9046463" cy="2988010"/>
            <a:chOff x="26620" y="3626150"/>
            <a:chExt cx="9046463" cy="298801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0" y="3626150"/>
              <a:ext cx="4575390" cy="29880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5196" y="3630064"/>
              <a:ext cx="4437887" cy="2984096"/>
            </a:xfrm>
            <a:prstGeom prst="rect">
              <a:avLst/>
            </a:prstGeom>
          </p:spPr>
        </p:pic>
      </p:grpSp>
      <p:sp>
        <p:nvSpPr>
          <p:cNvPr id="11" name="Rectangle 10"/>
          <p:cNvSpPr/>
          <p:nvPr/>
        </p:nvSpPr>
        <p:spPr>
          <a:xfrm>
            <a:off x="0" y="6576024"/>
            <a:ext cx="9144000" cy="276999"/>
          </a:xfrm>
          <a:prstGeom prst="rect">
            <a:avLst/>
          </a:prstGeom>
        </p:spPr>
        <p:txBody>
          <a:bodyPr wrap="square">
            <a:spAutoFit/>
          </a:bodyPr>
          <a:lstStyle/>
          <a:p>
            <a:pPr algn="ctr"/>
            <a:r>
              <a:rPr lang="en-US" sz="1200" dirty="0">
                <a:hlinkClick r:id="rId5"/>
              </a:rPr>
              <a:t>http://iquantny.tumblr.com/post/144197004989/the-nypd-was-systematically-ticketing-legally</a:t>
            </a:r>
            <a:r>
              <a:rPr lang="en-US" sz="1200" dirty="0"/>
              <a:t> </a:t>
            </a:r>
          </a:p>
        </p:txBody>
      </p:sp>
    </p:spTree>
    <p:extLst>
      <p:ext uri="{BB962C8B-B14F-4D97-AF65-F5344CB8AC3E}">
        <p14:creationId xmlns:p14="http://schemas.microsoft.com/office/powerpoint/2010/main" val="20483021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93305"/>
            <a:ext cx="9144000" cy="94376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4" y="4546964"/>
            <a:ext cx="9144000" cy="19283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99" y="37854"/>
            <a:ext cx="9041795" cy="3348813"/>
          </a:xfrm>
          <a:prstGeom prst="rect">
            <a:avLst/>
          </a:prstGeom>
        </p:spPr>
      </p:pic>
      <p:sp>
        <p:nvSpPr>
          <p:cNvPr id="6" name="Rounded Rectangle 5"/>
          <p:cNvSpPr/>
          <p:nvPr/>
        </p:nvSpPr>
        <p:spPr>
          <a:xfrm>
            <a:off x="12094" y="3593305"/>
            <a:ext cx="8071202" cy="295943"/>
          </a:xfrm>
          <a:prstGeom prst="roundRect">
            <a:avLst/>
          </a:prstGeom>
          <a:solidFill>
            <a:srgbClr val="FFFF00">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0" y="5863061"/>
            <a:ext cx="9144000" cy="601784"/>
            <a:chOff x="0" y="6106901"/>
            <a:chExt cx="9144000" cy="601784"/>
          </a:xfrm>
        </p:grpSpPr>
        <p:sp>
          <p:nvSpPr>
            <p:cNvPr id="8" name="Rounded Rectangle 7"/>
            <p:cNvSpPr/>
            <p:nvPr/>
          </p:nvSpPr>
          <p:spPr>
            <a:xfrm>
              <a:off x="0" y="6412742"/>
              <a:ext cx="9144000" cy="295943"/>
            </a:xfrm>
            <a:prstGeom prst="roundRect">
              <a:avLst/>
            </a:prstGeom>
            <a:solidFill>
              <a:srgbClr val="FFFF00">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2094" y="6106901"/>
              <a:ext cx="9131906" cy="295943"/>
            </a:xfrm>
            <a:prstGeom prst="roundRect">
              <a:avLst/>
            </a:prstGeom>
            <a:solidFill>
              <a:srgbClr val="FFFF00">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11"/>
          <p:cNvSpPr/>
          <p:nvPr/>
        </p:nvSpPr>
        <p:spPr>
          <a:xfrm>
            <a:off x="0" y="6576024"/>
            <a:ext cx="9144000" cy="276999"/>
          </a:xfrm>
          <a:prstGeom prst="rect">
            <a:avLst/>
          </a:prstGeom>
        </p:spPr>
        <p:txBody>
          <a:bodyPr wrap="square">
            <a:spAutoFit/>
          </a:bodyPr>
          <a:lstStyle/>
          <a:p>
            <a:pPr algn="ctr"/>
            <a:r>
              <a:rPr lang="en-US" sz="1200" dirty="0">
                <a:hlinkClick r:id="rId5"/>
              </a:rPr>
              <a:t>http://iquantny.tumblr.com/post/144197004989/the-nypd-was-systematically-ticketing-legally</a:t>
            </a:r>
            <a:r>
              <a:rPr lang="en-US" sz="1200" dirty="0"/>
              <a:t> </a:t>
            </a:r>
          </a:p>
        </p:txBody>
      </p:sp>
    </p:spTree>
    <p:extLst>
      <p:ext uri="{BB962C8B-B14F-4D97-AF65-F5344CB8AC3E}">
        <p14:creationId xmlns:p14="http://schemas.microsoft.com/office/powerpoint/2010/main" val="1080158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Are all data points created equal?</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43597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 Benefits</a:t>
            </a:r>
          </a:p>
        </p:txBody>
      </p:sp>
      <p:sp>
        <p:nvSpPr>
          <p:cNvPr id="3" name="Content Placeholder 2"/>
          <p:cNvSpPr>
            <a:spLocks noGrp="1"/>
          </p:cNvSpPr>
          <p:nvPr>
            <p:ph idx="1"/>
          </p:nvPr>
        </p:nvSpPr>
        <p:spPr/>
        <p:txBody>
          <a:bodyPr>
            <a:normAutofit/>
          </a:bodyPr>
          <a:lstStyle/>
          <a:p>
            <a:r>
              <a:rPr lang="en-US" dirty="0"/>
              <a:t>Transparency</a:t>
            </a:r>
          </a:p>
          <a:p>
            <a:r>
              <a:rPr lang="en-US" dirty="0"/>
              <a:t>Releasing social and commercial value</a:t>
            </a:r>
          </a:p>
        </p:txBody>
      </p:sp>
      <p:pic>
        <p:nvPicPr>
          <p:cNvPr id="4" name="Picture 3" descr="embark-io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444" y="2921828"/>
            <a:ext cx="4089111" cy="3504952"/>
          </a:xfrm>
          <a:prstGeom prst="rect">
            <a:avLst/>
          </a:prstGeom>
        </p:spPr>
      </p:pic>
    </p:spTree>
    <p:extLst>
      <p:ext uri="{BB962C8B-B14F-4D97-AF65-F5344CB8AC3E}">
        <p14:creationId xmlns:p14="http://schemas.microsoft.com/office/powerpoint/2010/main" val="1652180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 Benefits</a:t>
            </a:r>
          </a:p>
        </p:txBody>
      </p:sp>
      <p:sp>
        <p:nvSpPr>
          <p:cNvPr id="3" name="Content Placeholder 2"/>
          <p:cNvSpPr>
            <a:spLocks noGrp="1"/>
          </p:cNvSpPr>
          <p:nvPr>
            <p:ph idx="1"/>
          </p:nvPr>
        </p:nvSpPr>
        <p:spPr/>
        <p:txBody>
          <a:bodyPr>
            <a:normAutofit/>
          </a:bodyPr>
          <a:lstStyle/>
          <a:p>
            <a:r>
              <a:rPr lang="en-US" dirty="0"/>
              <a:t>Transparency</a:t>
            </a:r>
          </a:p>
          <a:p>
            <a:r>
              <a:rPr lang="en-US" dirty="0"/>
              <a:t>Releasing social and commercial value</a:t>
            </a:r>
          </a:p>
        </p:txBody>
      </p:sp>
      <p:pic>
        <p:nvPicPr>
          <p:cNvPr id="4" name="Picture 3" descr="solarli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750" y="3084392"/>
            <a:ext cx="5543746" cy="3335142"/>
          </a:xfrm>
          <a:prstGeom prst="rect">
            <a:avLst/>
          </a:prstGeom>
        </p:spPr>
      </p:pic>
      <p:sp>
        <p:nvSpPr>
          <p:cNvPr id="5" name="Rectangle 4"/>
          <p:cNvSpPr/>
          <p:nvPr/>
        </p:nvSpPr>
        <p:spPr>
          <a:xfrm>
            <a:off x="3525914" y="6425168"/>
            <a:ext cx="2142318" cy="369332"/>
          </a:xfrm>
          <a:prstGeom prst="rect">
            <a:avLst/>
          </a:prstGeom>
        </p:spPr>
        <p:txBody>
          <a:bodyPr wrap="none">
            <a:spAutoFit/>
          </a:bodyPr>
          <a:lstStyle/>
          <a:p>
            <a:r>
              <a:rPr lang="en-US" dirty="0">
                <a:hlinkClick r:id="rId3"/>
              </a:rPr>
              <a:t>http://solarlist.com/</a:t>
            </a:r>
            <a:r>
              <a:rPr lang="en-US" dirty="0"/>
              <a:t> </a:t>
            </a:r>
          </a:p>
        </p:txBody>
      </p:sp>
    </p:spTree>
    <p:extLst>
      <p:ext uri="{BB962C8B-B14F-4D97-AF65-F5344CB8AC3E}">
        <p14:creationId xmlns:p14="http://schemas.microsoft.com/office/powerpoint/2010/main" val="12320237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 Benefits</a:t>
            </a:r>
          </a:p>
        </p:txBody>
      </p:sp>
      <p:sp>
        <p:nvSpPr>
          <p:cNvPr id="3" name="Content Placeholder 2"/>
          <p:cNvSpPr>
            <a:spLocks noGrp="1"/>
          </p:cNvSpPr>
          <p:nvPr>
            <p:ph idx="1"/>
          </p:nvPr>
        </p:nvSpPr>
        <p:spPr/>
        <p:txBody>
          <a:bodyPr>
            <a:normAutofit/>
          </a:bodyPr>
          <a:lstStyle/>
          <a:p>
            <a:r>
              <a:rPr lang="en-US" dirty="0"/>
              <a:t>Transparency</a:t>
            </a:r>
          </a:p>
          <a:p>
            <a:r>
              <a:rPr lang="en-US" dirty="0"/>
              <a:t>Releasing social and commercial value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975" y="2882494"/>
            <a:ext cx="4464050" cy="3580788"/>
          </a:xfrm>
          <a:prstGeom prst="rect">
            <a:avLst/>
          </a:prstGeom>
        </p:spPr>
      </p:pic>
      <p:sp>
        <p:nvSpPr>
          <p:cNvPr id="6" name="Rectangle 5"/>
          <p:cNvSpPr/>
          <p:nvPr/>
        </p:nvSpPr>
        <p:spPr>
          <a:xfrm>
            <a:off x="3334481" y="6463282"/>
            <a:ext cx="2527936" cy="369332"/>
          </a:xfrm>
          <a:prstGeom prst="rect">
            <a:avLst/>
          </a:prstGeom>
        </p:spPr>
        <p:txBody>
          <a:bodyPr wrap="none">
            <a:spAutoFit/>
          </a:bodyPr>
          <a:lstStyle/>
          <a:p>
            <a:r>
              <a:rPr lang="en-US" dirty="0">
                <a:hlinkClick r:id="rId3"/>
              </a:rPr>
              <a:t>https://healthyout.com/</a:t>
            </a:r>
            <a:r>
              <a:rPr lang="en-US" dirty="0"/>
              <a:t> </a:t>
            </a:r>
          </a:p>
        </p:txBody>
      </p:sp>
    </p:spTree>
    <p:extLst>
      <p:ext uri="{BB962C8B-B14F-4D97-AF65-F5344CB8AC3E}">
        <p14:creationId xmlns:p14="http://schemas.microsoft.com/office/powerpoint/2010/main" val="5853712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 Benefits</a:t>
            </a:r>
          </a:p>
        </p:txBody>
      </p:sp>
      <p:sp>
        <p:nvSpPr>
          <p:cNvPr id="3" name="Content Placeholder 2"/>
          <p:cNvSpPr>
            <a:spLocks noGrp="1"/>
          </p:cNvSpPr>
          <p:nvPr>
            <p:ph idx="1"/>
          </p:nvPr>
        </p:nvSpPr>
        <p:spPr/>
        <p:txBody>
          <a:bodyPr>
            <a:normAutofit/>
          </a:bodyPr>
          <a:lstStyle/>
          <a:p>
            <a:r>
              <a:rPr lang="en-US" dirty="0"/>
              <a:t>Transparency</a:t>
            </a:r>
          </a:p>
          <a:p>
            <a:r>
              <a:rPr lang="en-US" dirty="0"/>
              <a:t>Releasing social and commercial value</a:t>
            </a:r>
          </a:p>
        </p:txBody>
      </p:sp>
      <p:pic>
        <p:nvPicPr>
          <p:cNvPr id="4" name="Picture 3" descr="childcaredesk.png"/>
          <p:cNvPicPr>
            <a:picLocks noChangeAspect="1"/>
          </p:cNvPicPr>
          <p:nvPr/>
        </p:nvPicPr>
        <p:blipFill rotWithShape="1">
          <a:blip r:embed="rId2">
            <a:extLst>
              <a:ext uri="{28A0092B-C50C-407E-A947-70E740481C1C}">
                <a14:useLocalDpi xmlns:a14="http://schemas.microsoft.com/office/drawing/2010/main" val="0"/>
              </a:ext>
            </a:extLst>
          </a:blip>
          <a:srcRect l="31917" r="32361"/>
          <a:stretch/>
        </p:blipFill>
        <p:spPr>
          <a:xfrm>
            <a:off x="3504839" y="2845368"/>
            <a:ext cx="2141840" cy="3607197"/>
          </a:xfrm>
          <a:prstGeom prst="rect">
            <a:avLst/>
          </a:prstGeom>
          <a:ln>
            <a:solidFill>
              <a:schemeClr val="tx1"/>
            </a:solidFill>
          </a:ln>
        </p:spPr>
      </p:pic>
      <p:sp>
        <p:nvSpPr>
          <p:cNvPr id="5" name="Rectangle 4"/>
          <p:cNvSpPr/>
          <p:nvPr/>
        </p:nvSpPr>
        <p:spPr>
          <a:xfrm>
            <a:off x="3251029" y="6488668"/>
            <a:ext cx="2694840" cy="369332"/>
          </a:xfrm>
          <a:prstGeom prst="rect">
            <a:avLst/>
          </a:prstGeom>
        </p:spPr>
        <p:txBody>
          <a:bodyPr wrap="none">
            <a:spAutoFit/>
          </a:bodyPr>
          <a:lstStyle/>
          <a:p>
            <a:r>
              <a:rPr lang="en-US" dirty="0">
                <a:hlinkClick r:id="rId3"/>
              </a:rPr>
              <a:t>http://childcaredesk.com/</a:t>
            </a:r>
            <a:r>
              <a:rPr lang="en-US" dirty="0"/>
              <a:t> </a:t>
            </a:r>
          </a:p>
        </p:txBody>
      </p:sp>
    </p:spTree>
    <p:extLst>
      <p:ext uri="{BB962C8B-B14F-4D97-AF65-F5344CB8AC3E}">
        <p14:creationId xmlns:p14="http://schemas.microsoft.com/office/powerpoint/2010/main" val="7125160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 Benefits</a:t>
            </a:r>
          </a:p>
        </p:txBody>
      </p:sp>
      <p:sp>
        <p:nvSpPr>
          <p:cNvPr id="3" name="Content Placeholder 2"/>
          <p:cNvSpPr>
            <a:spLocks noGrp="1"/>
          </p:cNvSpPr>
          <p:nvPr>
            <p:ph idx="1"/>
          </p:nvPr>
        </p:nvSpPr>
        <p:spPr/>
        <p:txBody>
          <a:bodyPr>
            <a:normAutofit/>
          </a:bodyPr>
          <a:lstStyle/>
          <a:p>
            <a:r>
              <a:rPr lang="en-US" dirty="0"/>
              <a:t>Transparency</a:t>
            </a:r>
          </a:p>
          <a:p>
            <a:r>
              <a:rPr lang="en-US" dirty="0"/>
              <a:t>Releasing social and commercial value</a:t>
            </a:r>
          </a:p>
          <a:p>
            <a:r>
              <a:rPr lang="en-US" dirty="0"/>
              <a:t>Participation and engagement</a:t>
            </a:r>
          </a:p>
        </p:txBody>
      </p:sp>
      <p:pic>
        <p:nvPicPr>
          <p:cNvPr id="5" name="Picture 4">
            <a:hlinkClick r:id="rId2"/>
          </p:cNvPr>
          <p:cNvPicPr>
            <a:picLocks noChangeAspect="1"/>
          </p:cNvPicPr>
          <p:nvPr/>
        </p:nvPicPr>
        <p:blipFill>
          <a:blip r:embed="rId3"/>
          <a:stretch>
            <a:fillRect/>
          </a:stretch>
        </p:blipFill>
        <p:spPr>
          <a:xfrm>
            <a:off x="1653810" y="3363195"/>
            <a:ext cx="5836381" cy="3162829"/>
          </a:xfrm>
          <a:prstGeom prst="rect">
            <a:avLst/>
          </a:prstGeom>
        </p:spPr>
      </p:pic>
      <p:sp>
        <p:nvSpPr>
          <p:cNvPr id="4" name="Rectangle 3"/>
          <p:cNvSpPr/>
          <p:nvPr/>
        </p:nvSpPr>
        <p:spPr>
          <a:xfrm>
            <a:off x="2990628" y="6526024"/>
            <a:ext cx="3162745" cy="338554"/>
          </a:xfrm>
          <a:prstGeom prst="rect">
            <a:avLst/>
          </a:prstGeom>
        </p:spPr>
        <p:txBody>
          <a:bodyPr wrap="none">
            <a:spAutoFit/>
          </a:bodyPr>
          <a:lstStyle/>
          <a:p>
            <a:r>
              <a:rPr lang="en-US" sz="1600" dirty="0">
                <a:hlinkClick r:id="rId2"/>
              </a:rPr>
              <a:t>https://www.votinginfoproject.org/</a:t>
            </a:r>
            <a:r>
              <a:rPr lang="en-US" sz="1600" dirty="0"/>
              <a:t> </a:t>
            </a:r>
          </a:p>
        </p:txBody>
      </p:sp>
    </p:spTree>
    <p:extLst>
      <p:ext uri="{BB962C8B-B14F-4D97-AF65-F5344CB8AC3E}">
        <p14:creationId xmlns:p14="http://schemas.microsoft.com/office/powerpoint/2010/main" val="8884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 Concerns</a:t>
            </a:r>
          </a:p>
        </p:txBody>
      </p:sp>
      <p:sp>
        <p:nvSpPr>
          <p:cNvPr id="3" name="Content Placeholder 2"/>
          <p:cNvSpPr>
            <a:spLocks noGrp="1"/>
          </p:cNvSpPr>
          <p:nvPr>
            <p:ph idx="1"/>
          </p:nvPr>
        </p:nvSpPr>
        <p:spPr/>
        <p:txBody>
          <a:bodyPr>
            <a:normAutofit/>
          </a:bodyPr>
          <a:lstStyle/>
          <a:p>
            <a:r>
              <a:rPr lang="en-US" dirty="0"/>
              <a:t>Privacy</a:t>
            </a:r>
          </a:p>
          <a:p>
            <a:pPr lvl="1"/>
            <a:r>
              <a:rPr lang="en-US" dirty="0"/>
              <a:t>Personally identifiable information (PII)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306" y="2758688"/>
            <a:ext cx="4669389" cy="3719683"/>
          </a:xfrm>
          <a:prstGeom prst="rect">
            <a:avLst/>
          </a:prstGeom>
          <a:ln w="6350">
            <a:solidFill>
              <a:schemeClr val="tx1"/>
            </a:solidFill>
          </a:ln>
        </p:spPr>
      </p:pic>
      <p:sp>
        <p:nvSpPr>
          <p:cNvPr id="5" name="Rectangle 4"/>
          <p:cNvSpPr/>
          <p:nvPr/>
        </p:nvSpPr>
        <p:spPr>
          <a:xfrm>
            <a:off x="42672" y="6550223"/>
            <a:ext cx="9058656" cy="307777"/>
          </a:xfrm>
          <a:prstGeom prst="rect">
            <a:avLst/>
          </a:prstGeom>
        </p:spPr>
        <p:txBody>
          <a:bodyPr wrap="square">
            <a:spAutoFit/>
          </a:bodyPr>
          <a:lstStyle/>
          <a:p>
            <a:pPr algn="ctr"/>
            <a:r>
              <a:rPr lang="en-US" sz="1400" dirty="0">
                <a:hlinkClick r:id="rId3"/>
              </a:rPr>
              <a:t>https://www.wired.com/2013/07/mugshot-removal-extortion/</a:t>
            </a:r>
            <a:r>
              <a:rPr lang="en-US" sz="1400" dirty="0"/>
              <a:t> </a:t>
            </a:r>
          </a:p>
        </p:txBody>
      </p:sp>
    </p:spTree>
    <p:extLst>
      <p:ext uri="{BB962C8B-B14F-4D97-AF65-F5344CB8AC3E}">
        <p14:creationId xmlns:p14="http://schemas.microsoft.com/office/powerpoint/2010/main" val="134887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4888" y="6357362"/>
            <a:ext cx="3108543" cy="369332"/>
          </a:xfrm>
          <a:prstGeom prst="rect">
            <a:avLst/>
          </a:prstGeom>
        </p:spPr>
        <p:txBody>
          <a:bodyPr wrap="none">
            <a:spAutoFit/>
          </a:bodyPr>
          <a:lstStyle/>
          <a:p>
            <a:r>
              <a:rPr lang="en-US" dirty="0">
                <a:hlinkClick r:id="rId2"/>
              </a:rPr>
              <a:t>http://nyctaxi.herokuapp.com/</a:t>
            </a:r>
            <a:r>
              <a:rPr lang="en-US" dirty="0"/>
              <a:t> </a:t>
            </a: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37" y="1223876"/>
            <a:ext cx="8932326" cy="4410249"/>
          </a:xfrm>
          <a:prstGeom prst="rect">
            <a:avLst/>
          </a:prstGeom>
          <a:ln>
            <a:solidFill>
              <a:srgbClr val="000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98229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a:stretch>
            <a:fillRect/>
          </a:stretch>
        </p:blipFill>
        <p:spPr>
          <a:xfrm>
            <a:off x="510508" y="95165"/>
            <a:ext cx="8241312" cy="6451532"/>
          </a:xfrm>
          <a:prstGeom prst="rect">
            <a:avLst/>
          </a:prstGeom>
          <a:ln>
            <a:solidFill>
              <a:srgbClr val="000000"/>
            </a:solidFill>
          </a:ln>
          <a:effectLst>
            <a:outerShdw blurRad="50800" dist="38100" dir="2700000" algn="tl" rotWithShape="0">
              <a:prstClr val="black">
                <a:alpha val="40000"/>
              </a:prstClr>
            </a:outerShdw>
          </a:effectLst>
        </p:spPr>
      </p:pic>
      <p:sp>
        <p:nvSpPr>
          <p:cNvPr id="3" name="Rectangle 2"/>
          <p:cNvSpPr/>
          <p:nvPr/>
        </p:nvSpPr>
        <p:spPr>
          <a:xfrm>
            <a:off x="0" y="6526024"/>
            <a:ext cx="9144000" cy="338554"/>
          </a:xfrm>
          <a:prstGeom prst="rect">
            <a:avLst/>
          </a:prstGeom>
        </p:spPr>
        <p:txBody>
          <a:bodyPr wrap="square">
            <a:spAutoFit/>
          </a:bodyPr>
          <a:lstStyle/>
          <a:p>
            <a:pPr algn="ctr"/>
            <a:r>
              <a:rPr lang="en-US" sz="1600" dirty="0">
                <a:hlinkClick r:id="rId2"/>
              </a:rPr>
              <a:t>http://gawker.com/the-public-nyc-taxicab-database-that-accidentally-track-1646724546</a:t>
            </a:r>
            <a:r>
              <a:rPr lang="en-US" sz="1600" dirty="0"/>
              <a:t> </a:t>
            </a:r>
          </a:p>
        </p:txBody>
      </p:sp>
    </p:spTree>
    <p:extLst>
      <p:ext uri="{BB962C8B-B14F-4D97-AF65-F5344CB8AC3E}">
        <p14:creationId xmlns:p14="http://schemas.microsoft.com/office/powerpoint/2010/main" val="1516177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915" y="6549628"/>
            <a:ext cx="8556171" cy="307777"/>
          </a:xfrm>
          <a:prstGeom prst="rect">
            <a:avLst/>
          </a:prstGeom>
        </p:spPr>
        <p:txBody>
          <a:bodyPr wrap="square">
            <a:spAutoFit/>
          </a:bodyPr>
          <a:lstStyle/>
          <a:p>
            <a:pPr algn="ctr"/>
            <a:r>
              <a:rPr lang="en-US" sz="1400" dirty="0">
                <a:hlinkClick r:id="rId2"/>
              </a:rPr>
              <a:t>http://www.theiii.org/index.php/997/using-nyc-taxi-data-to-identify-muslim-taxi-drivers/</a:t>
            </a:r>
            <a:r>
              <a:rPr lang="en-US" sz="1400" dirty="0"/>
              <a:t> </a:t>
            </a:r>
          </a:p>
        </p:txBody>
      </p:sp>
      <p:grpSp>
        <p:nvGrpSpPr>
          <p:cNvPr id="4" name="Group 3"/>
          <p:cNvGrpSpPr/>
          <p:nvPr/>
        </p:nvGrpSpPr>
        <p:grpSpPr>
          <a:xfrm>
            <a:off x="1438449" y="0"/>
            <a:ext cx="6267104" cy="6549628"/>
            <a:chOff x="1995337" y="894947"/>
            <a:chExt cx="5611696" cy="5688261"/>
          </a:xfrm>
        </p:grpSpPr>
        <p:pic>
          <p:nvPicPr>
            <p:cNvPr id="1026" name="Picture 2" descr="E:\LeadershipInstitute\cab_muslims.PNG"/>
            <p:cNvPicPr>
              <a:picLocks noChangeAspect="1" noChangeArrowheads="1"/>
            </p:cNvPicPr>
            <p:nvPr/>
          </p:nvPicPr>
          <p:blipFill rotWithShape="1">
            <a:blip r:embed="rId3">
              <a:extLst>
                <a:ext uri="{28A0092B-C50C-407E-A947-70E740481C1C}">
                  <a14:useLocalDpi xmlns:a14="http://schemas.microsoft.com/office/drawing/2010/main" val="0"/>
                </a:ext>
              </a:extLst>
            </a:blip>
            <a:srcRect b="52168"/>
            <a:stretch/>
          </p:blipFill>
          <p:spPr bwMode="auto">
            <a:xfrm>
              <a:off x="1995337" y="894947"/>
              <a:ext cx="5611696" cy="14215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1995337" y="2318320"/>
              <a:ext cx="5611696" cy="4264888"/>
            </a:xfrm>
            <a:prstGeom prst="rect">
              <a:avLst/>
            </a:prstGeom>
          </p:spPr>
        </p:pic>
      </p:grpSp>
    </p:spTree>
    <p:extLst>
      <p:ext uri="{BB962C8B-B14F-4D97-AF65-F5344CB8AC3E}">
        <p14:creationId xmlns:p14="http://schemas.microsoft.com/office/powerpoint/2010/main" val="15151737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 Concerns</a:t>
            </a:r>
          </a:p>
        </p:txBody>
      </p:sp>
      <p:sp>
        <p:nvSpPr>
          <p:cNvPr id="3" name="Content Placeholder 2"/>
          <p:cNvSpPr>
            <a:spLocks noGrp="1"/>
          </p:cNvSpPr>
          <p:nvPr>
            <p:ph idx="1"/>
          </p:nvPr>
        </p:nvSpPr>
        <p:spPr/>
        <p:txBody>
          <a:bodyPr>
            <a:normAutofit/>
          </a:bodyPr>
          <a:lstStyle/>
          <a:p>
            <a:r>
              <a:rPr lang="en-US" dirty="0"/>
              <a:t>Privacy</a:t>
            </a:r>
          </a:p>
          <a:p>
            <a:pPr lvl="1"/>
            <a:r>
              <a:rPr lang="en-US" dirty="0"/>
              <a:t>Personally identifiable information (PII)</a:t>
            </a:r>
          </a:p>
          <a:p>
            <a:pPr lvl="1"/>
            <a:r>
              <a:rPr lang="en-US" dirty="0"/>
              <a:t>Mosaic Effect</a:t>
            </a:r>
          </a:p>
        </p:txBody>
      </p:sp>
    </p:spTree>
    <p:extLst>
      <p:ext uri="{BB962C8B-B14F-4D97-AF65-F5344CB8AC3E}">
        <p14:creationId xmlns:p14="http://schemas.microsoft.com/office/powerpoint/2010/main" val="362136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16640</TotalTime>
  <Words>3385</Words>
  <Application>Microsoft Macintosh PowerPoint</Application>
  <PresentationFormat>On-screen Show (4:3)</PresentationFormat>
  <Paragraphs>510</Paragraphs>
  <Slides>124</Slides>
  <Notes>53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124</vt:i4>
      </vt:variant>
    </vt:vector>
  </HeadingPairs>
  <TitlesOfParts>
    <vt:vector size="128" baseType="lpstr">
      <vt:lpstr>Arial</vt:lpstr>
      <vt:lpstr>Calibri</vt:lpstr>
      <vt:lpstr>Yanone Kaffeesatz</vt:lpstr>
      <vt:lpstr>Office Theme</vt:lpstr>
      <vt:lpstr>Data Analytics for Managers Instructors:  Richard Dunks and Julia Marden</vt:lpstr>
      <vt:lpstr>Welcome</vt:lpstr>
      <vt:lpstr>PowerPoint Presentation</vt:lpstr>
      <vt:lpstr>Introductions</vt:lpstr>
      <vt:lpstr>What to Expect for Today</vt:lpstr>
      <vt:lpstr>Housekeeping</vt:lpstr>
      <vt:lpstr>PowerPoint Presentation</vt:lpstr>
      <vt:lpstr>The Value of Data</vt:lpstr>
      <vt:lpstr>Are all data points created equal?</vt:lpstr>
      <vt:lpstr>PowerPoint Presentation</vt:lpstr>
      <vt:lpstr>PowerPoint Presentation</vt:lpstr>
      <vt:lpstr>PowerPoint Presentation</vt:lpstr>
      <vt:lpstr>PowerPoint Presentation</vt:lpstr>
      <vt:lpstr>What is Analysis?</vt:lpstr>
      <vt:lpstr>PowerPoint Presentation</vt:lpstr>
      <vt:lpstr>PowerPoint Presentation</vt:lpstr>
      <vt:lpstr>PowerPoint Presentation</vt:lpstr>
      <vt:lpstr>PowerPoint Presentation</vt:lpstr>
      <vt:lpstr>Analytics Value Chain</vt:lpstr>
      <vt:lpstr>PowerPoint Presentation</vt:lpstr>
      <vt:lpstr>Types of Analysis</vt:lpstr>
      <vt:lpstr>1. Quantifying Needs</vt:lpstr>
      <vt:lpstr>PowerPoint Presentation</vt:lpstr>
      <vt:lpstr>2. Operational Analysis</vt:lpstr>
      <vt:lpstr>3. Performance Metrics</vt:lpstr>
      <vt:lpstr>Tracking Hurricane Sandy Relief Funds</vt:lpstr>
      <vt:lpstr>PowerPoint Presentation</vt:lpstr>
      <vt:lpstr>Goodhart’s Law</vt:lpstr>
      <vt:lpstr>4. Prioritization</vt:lpstr>
      <vt:lpstr>Cincinnati Blight Prevention Model</vt:lpstr>
      <vt:lpstr>New Orleans Smoke Alarm  Targeted Outreach</vt:lpstr>
      <vt:lpstr>PowerPoint Presentation</vt:lpstr>
      <vt:lpstr>PowerPoint Presentation</vt:lpstr>
      <vt:lpstr>What kind of analysis does your office do?</vt:lpstr>
      <vt:lpstr>15 min break</vt:lpstr>
      <vt:lpstr>4 Types of Concerns to be mindful of</vt:lpstr>
      <vt:lpstr>1. Technical</vt:lpstr>
      <vt:lpstr>2. Legal</vt:lpstr>
      <vt:lpstr>PowerPoint Presentation</vt:lpstr>
      <vt:lpstr>3. Cultural</vt:lpstr>
      <vt:lpstr>4.Political</vt:lpstr>
      <vt:lpstr>Do you have an example of this?</vt:lpstr>
      <vt:lpstr>Benefits</vt:lpstr>
      <vt:lpstr>Benefits</vt:lpstr>
      <vt:lpstr>PowerPoint Presentation</vt:lpstr>
      <vt:lpstr>Benefits</vt:lpstr>
      <vt:lpstr>PowerPoint Presentation</vt:lpstr>
      <vt:lpstr>What concerns do you have with respect to analytics in your job?  What are some of the benefits of good analytics in your office?</vt:lpstr>
      <vt:lpstr>Group Exercise – Universal Pre-K</vt:lpstr>
      <vt:lpstr>presentations</vt:lpstr>
      <vt:lpstr>PowerPoint Presentation</vt:lpstr>
      <vt:lpstr>PowerPoint Presentation</vt:lpstr>
      <vt:lpstr>Building a data-driven culture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Wrap-up</vt:lpstr>
      <vt:lpstr>lunch</vt:lpstr>
      <vt:lpstr>Welcome back</vt:lpstr>
      <vt:lpstr>6 Analytical Steps</vt:lpstr>
      <vt:lpstr>PowerPoint Presentation</vt:lpstr>
      <vt:lpstr>1. Problem Formulation</vt:lpstr>
      <vt:lpstr>2. Data Gathering/Preliminary Analysis</vt:lpstr>
      <vt:lpstr>3. Data Cleaning/Data Munging</vt:lpstr>
      <vt:lpstr>PowerPoint Presentation</vt:lpstr>
      <vt:lpstr>4. Hypothesis Testing</vt:lpstr>
      <vt:lpstr>5. Verification</vt:lpstr>
      <vt:lpstr>PowerPoint Presentation</vt:lpstr>
      <vt:lpstr>PowerPoint Presentation</vt:lpstr>
      <vt:lpstr>PowerPoint Presentation</vt:lpstr>
      <vt:lpstr>PowerPoint Presentation</vt:lpstr>
      <vt:lpstr>6. Visualization</vt:lpstr>
      <vt:lpstr>PowerPoint Presentation</vt:lpstr>
      <vt:lpstr>PowerPoint Presentation</vt:lpstr>
      <vt:lpstr>PowerPoint Presentation</vt:lpstr>
      <vt:lpstr>PowerPoint Presentation</vt:lpstr>
      <vt:lpstr>How does your office analyze data?</vt:lpstr>
      <vt:lpstr>Definition of Open Data</vt:lpstr>
      <vt:lpstr>Open Data Benefits</vt:lpstr>
      <vt:lpstr>PowerPoint Presentation</vt:lpstr>
      <vt:lpstr>PowerPoint Presentation</vt:lpstr>
      <vt:lpstr>Open Data Benefits</vt:lpstr>
      <vt:lpstr>Open Data Benefits</vt:lpstr>
      <vt:lpstr>Open Data Benefits</vt:lpstr>
      <vt:lpstr>Open Data Benefits</vt:lpstr>
      <vt:lpstr>Open Data Benefits</vt:lpstr>
      <vt:lpstr>Open Data Concerns</vt:lpstr>
      <vt:lpstr>PowerPoint Presentation</vt:lpstr>
      <vt:lpstr>PowerPoint Presentation</vt:lpstr>
      <vt:lpstr>PowerPoint Presentation</vt:lpstr>
      <vt:lpstr>Open Data Concerns</vt:lpstr>
      <vt:lpstr>Open Data Concerns</vt:lpstr>
      <vt:lpstr>PowerPoint Presentation</vt:lpstr>
      <vt:lpstr>Links to Open Data Portals</vt:lpstr>
      <vt:lpstr>Data for Exercise</vt:lpstr>
      <vt:lpstr>5 minute break</vt:lpstr>
      <vt:lpstr>PowerPoint Presentation</vt:lpstr>
      <vt:lpstr>Exploratory Data Analysis</vt:lpstr>
      <vt:lpstr>Exploring 311 noise complaints</vt:lpstr>
      <vt:lpstr>10 minute break</vt:lpstr>
      <vt:lpstr>Question-Driven Analysis</vt:lpstr>
      <vt:lpstr>Question Driven Analysis</vt:lpstr>
      <vt:lpstr>presentations</vt:lpstr>
      <vt:lpstr>NYC Community Districts</vt:lpstr>
      <vt:lpstr>Analytical Resources</vt:lpstr>
      <vt:lpstr>Analytical Resources</vt:lpstr>
      <vt:lpstr>PowerPoint Presentation</vt:lpstr>
      <vt:lpstr>Wrap-up</vt:lpstr>
      <vt:lpstr>What We’ve Covered</vt:lpstr>
      <vt:lpstr>PowerPoint Presentation</vt:lpstr>
      <vt:lpstr>Technical Resources</vt:lpstr>
      <vt:lpstr>Resources</vt:lpstr>
      <vt:lpstr>Contact Information</vt:lpstr>
      <vt:lpstr>Thank you!</vt:lpstr>
      <vt:lpstr>Goals for the Course</vt:lpstr>
      <vt:lpstr>Key Takeaways for the Course</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of New York Management Academy</dc:title>
  <dc:creator>instructor1</dc:creator>
  <cp:lastModifiedBy>Microsoft Office User</cp:lastModifiedBy>
  <cp:revision>284</cp:revision>
  <cp:lastPrinted>2015-07-09T13:09:20Z</cp:lastPrinted>
  <dcterms:modified xsi:type="dcterms:W3CDTF">2016-10-18T00:53:33Z</dcterms:modified>
</cp:coreProperties>
</file>